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94A9-FBCF-4598-990B-C7B5A61DD446}" type="datetimeFigureOut">
              <a:rPr lang="ru-RU" smtClean="0"/>
              <a:t>21.03.2017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228C7-8E96-4B7F-BBC6-E52DB0573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790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9A3E-EB21-4573-A431-F63318BCEE48}" type="datetimeFigureOut">
              <a:rPr lang="ru-RU" smtClean="0"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B983-1784-4941-9876-05434CD6C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18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9A3E-EB21-4573-A431-F63318BCEE48}" type="datetimeFigureOut">
              <a:rPr lang="ru-RU" smtClean="0"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B983-1784-4941-9876-05434CD6C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03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9A3E-EB21-4573-A431-F63318BCEE48}" type="datetimeFigureOut">
              <a:rPr lang="ru-RU" smtClean="0"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B983-1784-4941-9876-05434CD6C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66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9A3E-EB21-4573-A431-F63318BCEE48}" type="datetimeFigureOut">
              <a:rPr lang="ru-RU" smtClean="0"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B983-1784-4941-9876-05434CD6C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09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9A3E-EB21-4573-A431-F63318BCEE48}" type="datetimeFigureOut">
              <a:rPr lang="ru-RU" smtClean="0"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B983-1784-4941-9876-05434CD6C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48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9A3E-EB21-4573-A431-F63318BCEE48}" type="datetimeFigureOut">
              <a:rPr lang="ru-RU" smtClean="0"/>
              <a:t>21.03.2017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B983-1784-4941-9876-05434CD6C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84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9A3E-EB21-4573-A431-F63318BCEE48}" type="datetimeFigureOut">
              <a:rPr lang="ru-RU" smtClean="0"/>
              <a:t>21.03.2017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B983-1784-4941-9876-05434CD6C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6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9A3E-EB21-4573-A431-F63318BCEE48}" type="datetimeFigureOut">
              <a:rPr lang="ru-RU" smtClean="0"/>
              <a:t>21.03.2017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B983-1784-4941-9876-05434CD6C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11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9A3E-EB21-4573-A431-F63318BCEE48}" type="datetimeFigureOut">
              <a:rPr lang="ru-RU" smtClean="0"/>
              <a:t>21.03.2017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B983-1784-4941-9876-05434CD6C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09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9A3E-EB21-4573-A431-F63318BCEE48}" type="datetimeFigureOut">
              <a:rPr lang="ru-RU" smtClean="0"/>
              <a:t>21.03.2017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B983-1784-4941-9876-05434CD6C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84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9A3E-EB21-4573-A431-F63318BCEE48}" type="datetimeFigureOut">
              <a:rPr lang="ru-RU" smtClean="0"/>
              <a:t>21.03.2017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5B983-1784-4941-9876-05434CD6C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42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9A3E-EB21-4573-A431-F63318BCEE48}" type="datetimeFigureOut">
              <a:rPr lang="ru-RU" smtClean="0"/>
              <a:t>21.03.2017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5B983-1784-4941-9876-05434CD6C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71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Обработка</a:t>
            </a:r>
            <a:r>
              <a:rPr lang="en-US" dirty="0" smtClean="0"/>
              <a:t> </a:t>
            </a:r>
            <a:r>
              <a:rPr lang="ru-RU" dirty="0" err="1" smtClean="0"/>
              <a:t>лидов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ru-RU" dirty="0" smtClean="0"/>
              <a:t>закрытие первой сделки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54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</a:t>
            </a:r>
            <a:r>
              <a:rPr lang="ru-RU" dirty="0" err="1" smtClean="0"/>
              <a:t>лидов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Источник </a:t>
            </a:r>
            <a:r>
              <a:rPr lang="ru-RU" dirty="0" err="1" smtClean="0"/>
              <a:t>лидов</a:t>
            </a:r>
            <a:r>
              <a:rPr lang="ru-RU" dirty="0" smtClean="0"/>
              <a:t>: </a:t>
            </a:r>
          </a:p>
          <a:p>
            <a:pPr lvl="1"/>
            <a:r>
              <a:rPr lang="ru-RU" dirty="0" smtClean="0"/>
              <a:t>Звонок входящий</a:t>
            </a:r>
          </a:p>
          <a:p>
            <a:pPr lvl="1"/>
            <a:r>
              <a:rPr lang="en-US" dirty="0" smtClean="0"/>
              <a:t>E-mail </a:t>
            </a:r>
            <a:r>
              <a:rPr lang="ru-RU" dirty="0" smtClean="0"/>
              <a:t>входящий – распределяет руководитель Отдела продаж</a:t>
            </a:r>
          </a:p>
          <a:p>
            <a:pPr lvl="1"/>
            <a:r>
              <a:rPr lang="ru-RU" dirty="0" smtClean="0"/>
              <a:t>Холодный звонок, самостоятельное занесение в базу</a:t>
            </a:r>
          </a:p>
          <a:p>
            <a:pPr lvl="1"/>
            <a:r>
              <a:rPr lang="ru-RU" dirty="0" smtClean="0"/>
              <a:t>Лэндинги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365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Статусы </a:t>
            </a:r>
            <a:r>
              <a:rPr lang="ru-RU" dirty="0" err="1" smtClean="0"/>
              <a:t>лида</a:t>
            </a:r>
            <a:r>
              <a:rPr lang="ru-RU" dirty="0" smtClean="0"/>
              <a:t>: не обработан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</a:t>
            </a:r>
            <a:r>
              <a:rPr lang="ru-RU" dirty="0" err="1" smtClean="0"/>
              <a:t>лид</a:t>
            </a:r>
            <a:r>
              <a:rPr lang="ru-RU" dirty="0" smtClean="0"/>
              <a:t> связан с существующим клиентом, то формируем контакт и прикрепляем к компании</a:t>
            </a:r>
          </a:p>
          <a:p>
            <a:r>
              <a:rPr lang="ru-RU" dirty="0" smtClean="0"/>
              <a:t>Входящий звонок: запрос </a:t>
            </a:r>
            <a:r>
              <a:rPr lang="en-US" dirty="0" smtClean="0"/>
              <a:t>e-mail</a:t>
            </a:r>
            <a:r>
              <a:rPr lang="ru-RU" dirty="0" smtClean="0"/>
              <a:t>, ФИО, телефон</a:t>
            </a:r>
          </a:p>
          <a:p>
            <a:r>
              <a:rPr lang="ru-RU" dirty="0" smtClean="0"/>
              <a:t>Входящее письмо: все имеющиеся контактные данные, добавляем в карточку </a:t>
            </a:r>
            <a:r>
              <a:rPr lang="ru-RU" dirty="0" err="1" smtClean="0"/>
              <a:t>лида</a:t>
            </a:r>
            <a:endParaRPr lang="ru-RU" dirty="0" smtClean="0"/>
          </a:p>
          <a:p>
            <a:r>
              <a:rPr lang="ru-RU" dirty="0" smtClean="0"/>
              <a:t>Направляем </a:t>
            </a:r>
            <a:r>
              <a:rPr lang="ru-RU" dirty="0" smtClean="0">
                <a:solidFill>
                  <a:srgbClr val="FF0000"/>
                </a:solidFill>
              </a:rPr>
              <a:t>первичное КП </a:t>
            </a:r>
            <a:r>
              <a:rPr lang="ru-RU" dirty="0" smtClean="0"/>
              <a:t>с </a:t>
            </a:r>
            <a:r>
              <a:rPr lang="ru-RU" dirty="0" smtClean="0">
                <a:solidFill>
                  <a:srgbClr val="FF0000"/>
                </a:solidFill>
              </a:rPr>
              <a:t>презентацией компании и брендов</a:t>
            </a:r>
            <a:r>
              <a:rPr lang="ru-RU" dirty="0" smtClean="0"/>
              <a:t> и </a:t>
            </a:r>
            <a:r>
              <a:rPr lang="ru-RU" dirty="0" smtClean="0">
                <a:solidFill>
                  <a:srgbClr val="FF0000"/>
                </a:solidFill>
              </a:rPr>
              <a:t>краткую анкету</a:t>
            </a:r>
          </a:p>
          <a:p>
            <a:r>
              <a:rPr lang="ru-RU" dirty="0" smtClean="0"/>
              <a:t>Меняем статус на «Уточнение информации» и проставить задачу по контролю получения отчетного письма через 3 дня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0774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Статус </a:t>
            </a:r>
            <a:r>
              <a:rPr lang="ru-RU" dirty="0" err="1" smtClean="0"/>
              <a:t>лида</a:t>
            </a:r>
            <a:r>
              <a:rPr lang="ru-RU" dirty="0" smtClean="0"/>
              <a:t>: Уточнение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Если ответное письмо не получено в течение 3 рабочих дней, то направляется </a:t>
            </a:r>
            <a:r>
              <a:rPr lang="ru-RU" sz="2400" dirty="0" smtClean="0">
                <a:solidFill>
                  <a:srgbClr val="FF0000"/>
                </a:solidFill>
              </a:rPr>
              <a:t>Письмо-напоминание </a:t>
            </a:r>
          </a:p>
          <a:p>
            <a:r>
              <a:rPr lang="ru-RU" sz="2400" dirty="0" smtClean="0"/>
              <a:t>Если ответ получен, то обновляется карточка </a:t>
            </a:r>
            <a:r>
              <a:rPr lang="ru-RU" sz="2400" dirty="0" err="1" smtClean="0"/>
              <a:t>лида</a:t>
            </a:r>
            <a:r>
              <a:rPr lang="ru-RU" sz="2400" dirty="0" smtClean="0"/>
              <a:t>:</a:t>
            </a:r>
          </a:p>
          <a:p>
            <a:pPr lvl="1"/>
            <a:r>
              <a:rPr lang="ru-RU" sz="1200" dirty="0" smtClean="0"/>
              <a:t>Название компании</a:t>
            </a:r>
          </a:p>
          <a:p>
            <a:pPr lvl="1"/>
            <a:r>
              <a:rPr lang="ru-RU" sz="1200" dirty="0" smtClean="0"/>
              <a:t>ФИО контактного лица</a:t>
            </a:r>
          </a:p>
          <a:p>
            <a:pPr lvl="1"/>
            <a:r>
              <a:rPr lang="ru-RU" sz="1200" dirty="0" smtClean="0"/>
              <a:t>Юридическое лицо, ИНН</a:t>
            </a:r>
          </a:p>
          <a:p>
            <a:pPr lvl="1"/>
            <a:r>
              <a:rPr lang="ru-RU" sz="1200" dirty="0" smtClean="0"/>
              <a:t>Телефон</a:t>
            </a:r>
          </a:p>
          <a:p>
            <a:pPr lvl="1"/>
            <a:r>
              <a:rPr lang="ru-RU" sz="1200" dirty="0" smtClean="0"/>
              <a:t>Веб-сайт</a:t>
            </a:r>
          </a:p>
          <a:p>
            <a:pPr lvl="1"/>
            <a:r>
              <a:rPr lang="ru-RU" sz="1200" dirty="0" smtClean="0"/>
              <a:t>Сфера деятельности (интернет-магазин, сеть, </a:t>
            </a:r>
            <a:r>
              <a:rPr lang="ru-RU" sz="1200" dirty="0" err="1" smtClean="0"/>
              <a:t>оффлайн</a:t>
            </a:r>
            <a:r>
              <a:rPr lang="ru-RU" sz="1200" dirty="0" smtClean="0"/>
              <a:t>, </a:t>
            </a:r>
            <a:r>
              <a:rPr lang="ru-RU" sz="1200" dirty="0" err="1" smtClean="0"/>
              <a:t>монобренд</a:t>
            </a:r>
            <a:r>
              <a:rPr lang="ru-RU" sz="1200" dirty="0" smtClean="0"/>
              <a:t>)</a:t>
            </a:r>
          </a:p>
          <a:p>
            <a:pPr lvl="1"/>
            <a:endParaRPr lang="ru-RU" sz="1200" dirty="0" smtClean="0"/>
          </a:p>
          <a:p>
            <a:r>
              <a:rPr lang="ru-RU" dirty="0" smtClean="0"/>
              <a:t>Конвертируем </a:t>
            </a:r>
            <a:r>
              <a:rPr lang="ru-RU" dirty="0" err="1" smtClean="0"/>
              <a:t>лид</a:t>
            </a:r>
            <a:r>
              <a:rPr lang="ru-RU" dirty="0" smtClean="0"/>
              <a:t> в </a:t>
            </a:r>
            <a:r>
              <a:rPr lang="ru-RU" i="1" dirty="0" smtClean="0"/>
              <a:t>контакт + компания </a:t>
            </a:r>
            <a:endParaRPr lang="en-US" i="1" dirty="0" smtClean="0"/>
          </a:p>
          <a:p>
            <a:r>
              <a:rPr lang="ru-RU" sz="2400" dirty="0" smtClean="0"/>
              <a:t>ЛИД </a:t>
            </a:r>
            <a:r>
              <a:rPr lang="ru-RU" sz="2400" dirty="0"/>
              <a:t>сконвертирован</a:t>
            </a:r>
          </a:p>
        </p:txBody>
      </p:sp>
    </p:spTree>
    <p:extLst>
      <p:ext uri="{BB962C8B-B14F-4D97-AF65-F5344CB8AC3E}">
        <p14:creationId xmlns:p14="http://schemas.microsoft.com/office/powerpoint/2010/main" val="559660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Сделка: первый заказ</a:t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Выявление потребностей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Звонок – выяснение потребностей. </a:t>
            </a:r>
          </a:p>
          <a:p>
            <a:pPr lvl="1"/>
            <a:r>
              <a:rPr lang="ru-RU" sz="1000" dirty="0"/>
              <a:t>Описание целевой аудитории (Возраст, достаток, что-то еще)</a:t>
            </a:r>
          </a:p>
          <a:p>
            <a:pPr lvl="2"/>
            <a:r>
              <a:rPr lang="ru-RU" sz="1000" dirty="0"/>
              <a:t>Ценовая категория товара </a:t>
            </a:r>
          </a:p>
          <a:p>
            <a:pPr lvl="2"/>
            <a:r>
              <a:rPr lang="ru-RU" sz="1000" dirty="0" smtClean="0"/>
              <a:t>Тип магазина (</a:t>
            </a:r>
            <a:r>
              <a:rPr lang="ru-RU" sz="1000" dirty="0" err="1" smtClean="0"/>
              <a:t>дроггери</a:t>
            </a:r>
            <a:r>
              <a:rPr lang="ru-RU" sz="1000" dirty="0" smtClean="0"/>
              <a:t>, салон красоты, профессиональная косметика, парикмахерская, супер-</a:t>
            </a:r>
            <a:r>
              <a:rPr lang="ru-RU" sz="1000" dirty="0" err="1" smtClean="0"/>
              <a:t>маркет</a:t>
            </a:r>
            <a:r>
              <a:rPr lang="ru-RU" sz="1000" dirty="0" smtClean="0"/>
              <a:t>) </a:t>
            </a:r>
          </a:p>
          <a:p>
            <a:pPr lvl="2"/>
            <a:r>
              <a:rPr lang="ru-RU" sz="1000" dirty="0" smtClean="0"/>
              <a:t>Пожелание по бренду</a:t>
            </a:r>
          </a:p>
          <a:p>
            <a:pPr lvl="2"/>
            <a:r>
              <a:rPr lang="ru-RU" sz="1000" dirty="0" smtClean="0"/>
              <a:t>Пожелания по типам продуктов (для волос, </a:t>
            </a:r>
            <a:r>
              <a:rPr lang="ru-RU" sz="1000" dirty="0" err="1" smtClean="0"/>
              <a:t>декоративка</a:t>
            </a:r>
            <a:r>
              <a:rPr lang="ru-RU" sz="1000" dirty="0" smtClean="0"/>
              <a:t>, пр.) </a:t>
            </a:r>
          </a:p>
          <a:p>
            <a:r>
              <a:rPr lang="ru-RU" dirty="0"/>
              <a:t>Формирование </a:t>
            </a:r>
            <a:r>
              <a:rPr lang="ru-RU" dirty="0" smtClean="0"/>
              <a:t>выборки товара с ценами в 1с по потребностям клиента 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Отправляем письм</a:t>
            </a:r>
            <a:r>
              <a:rPr lang="ru-RU" dirty="0" smtClean="0">
                <a:solidFill>
                  <a:srgbClr val="FF0000"/>
                </a:solidFill>
              </a:rPr>
              <a:t>о с порядком </a:t>
            </a:r>
            <a:r>
              <a:rPr lang="ru-RU" dirty="0" smtClean="0"/>
              <a:t>оформления заказа с выборкой и договор, запрос реквизитов</a:t>
            </a:r>
          </a:p>
          <a:p>
            <a:r>
              <a:rPr lang="ru-RU" dirty="0" smtClean="0"/>
              <a:t>Звонок – подтверждаем получение, </a:t>
            </a:r>
          </a:p>
          <a:p>
            <a:pPr lvl="2"/>
            <a:r>
              <a:rPr lang="ru-RU" dirty="0" smtClean="0"/>
              <a:t>Да - уточнить когда ждать ответа, проставить задачу – напомнить на эту дату</a:t>
            </a:r>
          </a:p>
          <a:p>
            <a:pPr lvl="2"/>
            <a:r>
              <a:rPr lang="ru-RU" dirty="0" smtClean="0"/>
              <a:t>Нет - дублируем</a:t>
            </a:r>
          </a:p>
          <a:p>
            <a:r>
              <a:rPr lang="ru-RU" sz="2800" dirty="0" smtClean="0"/>
              <a:t>Меняем статус «Предложение: прайс-лист и договор»</a:t>
            </a:r>
          </a:p>
          <a:p>
            <a:pPr marL="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886786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Сделка: первый заказ</a:t>
            </a:r>
            <a:br>
              <a:rPr lang="ru-RU" dirty="0" smtClean="0"/>
            </a:br>
            <a:r>
              <a:rPr lang="ru-RU" dirty="0" smtClean="0"/>
              <a:t>Предложение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нет ответа в заявленный срок, то </a:t>
            </a:r>
            <a:r>
              <a:rPr lang="en-US" dirty="0" smtClean="0"/>
              <a:t>follow-up </a:t>
            </a:r>
            <a:r>
              <a:rPr lang="ru-RU" dirty="0" smtClean="0"/>
              <a:t>и узнаем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СКРИПТ</a:t>
            </a:r>
            <a:r>
              <a:rPr lang="ru-RU" dirty="0" smtClean="0"/>
              <a:t> - посмотрели КП, что непонятно, с чем помочь. Когда планируете первый заказ? </a:t>
            </a:r>
          </a:p>
          <a:p>
            <a:pPr lvl="1"/>
            <a:r>
              <a:rPr lang="ru-RU" dirty="0" smtClean="0"/>
              <a:t>Никогда -  </a:t>
            </a:r>
            <a:r>
              <a:rPr lang="ru-RU" dirty="0" smtClean="0">
                <a:solidFill>
                  <a:srgbClr val="FF0000"/>
                </a:solidFill>
              </a:rPr>
              <a:t>Работа с возражениями.</a:t>
            </a:r>
          </a:p>
          <a:p>
            <a:pPr lvl="1"/>
            <a:r>
              <a:rPr lang="ru-RU" dirty="0"/>
              <a:t>Сроки – проставляем задачу </a:t>
            </a:r>
            <a:r>
              <a:rPr lang="ru-RU" dirty="0" smtClean="0"/>
              <a:t>«Контроль заказа»</a:t>
            </a:r>
          </a:p>
          <a:p>
            <a:pPr lvl="1"/>
            <a:endParaRPr lang="ru-RU" dirty="0">
              <a:solidFill>
                <a:srgbClr val="FF0000"/>
              </a:solidFill>
            </a:endParaRPr>
          </a:p>
          <a:p>
            <a:pPr lvl="1"/>
            <a:r>
              <a:rPr lang="ru-RU" sz="2800" dirty="0"/>
              <a:t>Меняем статус «Переговоры в процессе»</a:t>
            </a:r>
          </a:p>
          <a:p>
            <a:pPr lvl="1"/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480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Сделка: первый заказ</a:t>
            </a:r>
            <a:br>
              <a:rPr lang="ru-RU" dirty="0" smtClean="0"/>
            </a:br>
            <a:r>
              <a:rPr lang="ru-RU" dirty="0" err="1" smtClean="0"/>
              <a:t>Заказ</a:t>
            </a:r>
            <a:r>
              <a:rPr lang="ru-RU" dirty="0" smtClean="0"/>
              <a:t> и выставление счета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Получен заказ, подписанный скан договора, реквизиты. Если нет уточняем.</a:t>
            </a:r>
          </a:p>
          <a:p>
            <a:r>
              <a:rPr lang="ru-RU" dirty="0" smtClean="0"/>
              <a:t>Заведение (или экспорт компании в 1с) и заведение договора</a:t>
            </a:r>
          </a:p>
          <a:p>
            <a:r>
              <a:rPr lang="ru-RU" dirty="0" smtClean="0"/>
              <a:t>Заливка в 1с </a:t>
            </a:r>
          </a:p>
          <a:p>
            <a:r>
              <a:rPr lang="ru-RU" dirty="0" smtClean="0"/>
              <a:t>Выставление счета</a:t>
            </a:r>
          </a:p>
          <a:p>
            <a:r>
              <a:rPr lang="ru-RU" dirty="0" smtClean="0"/>
              <a:t>Письмо - подтверждение заказа, счет и запрос отгрузочных данных. Предложить замену отсутствующим товарам и </a:t>
            </a:r>
            <a:r>
              <a:rPr lang="ru-RU" dirty="0" err="1" smtClean="0"/>
              <a:t>допродажи</a:t>
            </a:r>
            <a:r>
              <a:rPr lang="ru-RU" dirty="0" smtClean="0"/>
              <a:t>. И напомнить об объемной скидке и предложить акции, пробники и пр.</a:t>
            </a:r>
          </a:p>
          <a:p>
            <a:r>
              <a:rPr lang="ru-RU" dirty="0" smtClean="0"/>
              <a:t>Если меняет заказ, корректировка заказа и счета.</a:t>
            </a:r>
          </a:p>
          <a:p>
            <a:r>
              <a:rPr lang="ru-RU" dirty="0" smtClean="0"/>
              <a:t>Занесение данных по отгрузке в карточку компании в </a:t>
            </a:r>
            <a:r>
              <a:rPr lang="ru-RU" dirty="0" err="1" smtClean="0"/>
              <a:t>Битрикс</a:t>
            </a:r>
            <a:endParaRPr lang="ru-RU" dirty="0" smtClean="0"/>
          </a:p>
          <a:p>
            <a:r>
              <a:rPr lang="ru-RU" dirty="0" smtClean="0"/>
              <a:t>Меняем статус «Оплата счета»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07281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Сделка: первый заказ</a:t>
            </a:r>
            <a:br>
              <a:rPr lang="ru-RU" dirty="0" smtClean="0"/>
            </a:br>
            <a:r>
              <a:rPr lang="ru-RU" dirty="0" smtClean="0"/>
              <a:t>Оплата счета и сбор заказа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Счет оплачен?</a:t>
            </a:r>
          </a:p>
          <a:p>
            <a:r>
              <a:rPr lang="ru-RU" dirty="0" smtClean="0"/>
              <a:t>Да</a:t>
            </a:r>
          </a:p>
          <a:p>
            <a:pPr lvl="1"/>
            <a:r>
              <a:rPr lang="ru-RU" dirty="0" smtClean="0"/>
              <a:t>меняем статус заказа в 1с</a:t>
            </a:r>
          </a:p>
          <a:p>
            <a:pPr lvl="1"/>
            <a:r>
              <a:rPr lang="ru-RU" dirty="0" smtClean="0"/>
              <a:t>Заказ собран. </a:t>
            </a:r>
            <a:r>
              <a:rPr lang="ru-RU" dirty="0" smtClean="0">
                <a:solidFill>
                  <a:srgbClr val="FF0000"/>
                </a:solidFill>
              </a:rPr>
              <a:t>Письмо-информирование о статусе</a:t>
            </a:r>
            <a:r>
              <a:rPr lang="ru-RU" dirty="0" smtClean="0"/>
              <a:t>. </a:t>
            </a:r>
          </a:p>
          <a:p>
            <a:pPr lvl="1"/>
            <a:r>
              <a:rPr lang="ru-RU" dirty="0" smtClean="0"/>
              <a:t>Отгрузка </a:t>
            </a:r>
          </a:p>
          <a:p>
            <a:pPr lvl="1"/>
            <a:r>
              <a:rPr lang="ru-RU" dirty="0" smtClean="0">
                <a:solidFill>
                  <a:srgbClr val="FF0000"/>
                </a:solidFill>
              </a:rPr>
              <a:t>Письмо с информацией по отгрузке</a:t>
            </a:r>
          </a:p>
          <a:p>
            <a:pPr lvl="1"/>
            <a:r>
              <a:rPr lang="ru-RU" dirty="0" smtClean="0"/>
              <a:t>Меняем статус «Сделка заключена», проставляем сумму сделки</a:t>
            </a:r>
          </a:p>
          <a:p>
            <a:r>
              <a:rPr lang="ru-RU" dirty="0" smtClean="0"/>
              <a:t>Нет</a:t>
            </a:r>
          </a:p>
          <a:p>
            <a:pPr lvl="1"/>
            <a:r>
              <a:rPr lang="ru-RU" dirty="0" smtClean="0"/>
              <a:t>напомнить через 3 дня. </a:t>
            </a:r>
          </a:p>
          <a:p>
            <a:pPr lvl="1"/>
            <a:r>
              <a:rPr lang="ru-RU" dirty="0" smtClean="0">
                <a:solidFill>
                  <a:srgbClr val="FF0000"/>
                </a:solidFill>
              </a:rPr>
              <a:t>Письмо-</a:t>
            </a:r>
            <a:r>
              <a:rPr lang="ru-RU" dirty="0" err="1" smtClean="0">
                <a:solidFill>
                  <a:srgbClr val="FF0000"/>
                </a:solidFill>
              </a:rPr>
              <a:t>напоминалка</a:t>
            </a:r>
            <a:r>
              <a:rPr lang="ru-RU" dirty="0" smtClean="0"/>
              <a:t> через 7 дней </a:t>
            </a:r>
          </a:p>
          <a:p>
            <a:pPr lvl="1"/>
            <a:r>
              <a:rPr lang="ru-RU" dirty="0" smtClean="0"/>
              <a:t>Если в течение 10 дней не оплачено, снимаем бронь и меняется статус «Сделка не заключена»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1241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463</Words>
  <Application>Microsoft Office PowerPoint</Application>
  <PresentationFormat>Широкоэкранный</PresentationFormat>
  <Paragraphs>67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Обработка лидов: закрытие первой сделки</vt:lpstr>
      <vt:lpstr>Распределение лидов</vt:lpstr>
      <vt:lpstr>Статусы лида: не обработан</vt:lpstr>
      <vt:lpstr>Статус лида: Уточнение информации</vt:lpstr>
      <vt:lpstr>Сделка: первый заказ Выявление потребностей</vt:lpstr>
      <vt:lpstr>Сделка: первый заказ Предложение</vt:lpstr>
      <vt:lpstr>Сделка: первый заказ Заказ и выставление счета</vt:lpstr>
      <vt:lpstr>Сделка: первый заказ Оплата счета и сбор заказа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Обработка лидов и заказов</dc:title>
  <dc:creator>Zoya</dc:creator>
  <cp:lastModifiedBy>Zoya</cp:lastModifiedBy>
  <cp:revision>15</cp:revision>
  <dcterms:created xsi:type="dcterms:W3CDTF">2017-03-17T11:41:35Z</dcterms:created>
  <dcterms:modified xsi:type="dcterms:W3CDTF">2017-03-21T17:07:11Z</dcterms:modified>
</cp:coreProperties>
</file>