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63" r:id="rId2"/>
    <p:sldId id="256" r:id="rId3"/>
    <p:sldId id="267" r:id="rId4"/>
    <p:sldId id="270" r:id="rId5"/>
    <p:sldId id="269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4660"/>
  </p:normalViewPr>
  <p:slideViewPr>
    <p:cSldViewPr>
      <p:cViewPr>
        <p:scale>
          <a:sx n="80" d="100"/>
          <a:sy n="80" d="100"/>
        </p:scale>
        <p:origin x="128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510D1-78F0-4145-8898-2E6EAC3878D3}" type="datetimeFigureOut">
              <a:rPr lang="ru-RU" smtClean="0"/>
              <a:t>11.07.2017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2E98F-D302-4346-8D60-1AD12D837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3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54836" y="167576"/>
            <a:ext cx="42819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Схема работы обработки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43000" y="1524000"/>
            <a:ext cx="1752600" cy="838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Century Gothic" panose="020B0502020202020204" pitchFamily="34" charset="0"/>
              </a:rPr>
              <a:t>1С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4600" y="1295400"/>
            <a:ext cx="1349458" cy="13716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Обработка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864058" y="1752600"/>
            <a:ext cx="192714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3864058" y="2362200"/>
            <a:ext cx="192714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Rectangle 7"/>
          <p:cNvSpPr/>
          <p:nvPr/>
        </p:nvSpPr>
        <p:spPr>
          <a:xfrm>
            <a:off x="4139858" y="1470224"/>
            <a:ext cx="138531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Выгрузка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XML</a:t>
            </a:r>
          </a:p>
        </p:txBody>
      </p:sp>
      <p:sp>
        <p:nvSpPr>
          <p:cNvPr id="14" name="Rectangle 7"/>
          <p:cNvSpPr/>
          <p:nvPr/>
        </p:nvSpPr>
        <p:spPr>
          <a:xfrm>
            <a:off x="4009859" y="2055912"/>
            <a:ext cx="162576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Загрузка из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XML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2944911"/>
            <a:ext cx="8305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Century Gothic" panose="020B0502020202020204" pitchFamily="34" charset="0"/>
              </a:rPr>
              <a:t>Код на описаный ниже функционал можно взять из обработки</a:t>
            </a:r>
          </a:p>
          <a:p>
            <a:endParaRPr lang="ru-RU" sz="1200" b="1" dirty="0">
              <a:latin typeface="Century Gothic" panose="020B0502020202020204" pitchFamily="34" charset="0"/>
            </a:endParaRPr>
          </a:p>
          <a:p>
            <a:r>
              <a:rPr lang="ru-RU" sz="1200" b="1" dirty="0">
                <a:latin typeface="Century Gothic" panose="020B0502020202020204" pitchFamily="34" charset="0"/>
              </a:rPr>
              <a:t>Выгрузка </a:t>
            </a:r>
            <a:r>
              <a:rPr lang="en-US" sz="1200" b="1" dirty="0">
                <a:latin typeface="Century Gothic" panose="020B0502020202020204" pitchFamily="34" charset="0"/>
              </a:rPr>
              <a:t>XML</a:t>
            </a:r>
            <a:r>
              <a:rPr lang="ru-RU" sz="1200" b="1" dirty="0">
                <a:latin typeface="Century Gothic" panose="020B0502020202020204" pitchFamily="34" charset="0"/>
              </a:rPr>
              <a:t> </a:t>
            </a:r>
            <a:r>
              <a:rPr lang="ru-RU" sz="1200" dirty="0">
                <a:latin typeface="Century Gothic" panose="020B0502020202020204" pitchFamily="34" charset="0"/>
              </a:rPr>
              <a:t>– Должна создаваться папка </a:t>
            </a:r>
            <a:r>
              <a:rPr lang="en-US" sz="1200" b="1" dirty="0">
                <a:latin typeface="Century Gothic" panose="020B0502020202020204" pitchFamily="34" charset="0"/>
              </a:rPr>
              <a:t>client</a:t>
            </a:r>
            <a:r>
              <a:rPr lang="en-US" sz="1200" dirty="0">
                <a:latin typeface="Century Gothic" panose="020B0502020202020204" pitchFamily="34" charset="0"/>
              </a:rPr>
              <a:t>.</a:t>
            </a:r>
            <a:r>
              <a:rPr lang="ru-RU" sz="1200" dirty="0">
                <a:latin typeface="Century Gothic" panose="020B0502020202020204" pitchFamily="34" charset="0"/>
              </a:rPr>
              <a:t> Из 1С должны быть созданы файлы </a:t>
            </a:r>
            <a:r>
              <a:rPr lang="en-US" sz="1200" dirty="0">
                <a:latin typeface="Century Gothic" panose="020B0502020202020204" pitchFamily="34" charset="0"/>
              </a:rPr>
              <a:t>references.xml, debts.xml, rests.xml, </a:t>
            </a:r>
            <a:endParaRPr lang="ru-RU" sz="1200" dirty="0" smtClean="0">
              <a:latin typeface="Century Gothic" panose="020B0502020202020204" pitchFamily="34" charset="0"/>
            </a:endParaRPr>
          </a:p>
          <a:p>
            <a:endParaRPr lang="ru-RU" sz="1200" dirty="0" smtClean="0">
              <a:latin typeface="Century Gothic" panose="020B0502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</a:rPr>
              <a:t>Загрузка </a:t>
            </a:r>
            <a:r>
              <a:rPr lang="en-US" sz="1200" b="1" dirty="0">
                <a:latin typeface="Century Gothic" panose="020B0502020202020204" pitchFamily="34" charset="0"/>
              </a:rPr>
              <a:t>XML </a:t>
            </a:r>
            <a:r>
              <a:rPr lang="en-US" sz="1200" dirty="0">
                <a:latin typeface="Century Gothic" panose="020B0502020202020204" pitchFamily="34" charset="0"/>
              </a:rPr>
              <a:t>– </a:t>
            </a:r>
            <a:r>
              <a:rPr lang="ru-RU" sz="1200" dirty="0">
                <a:latin typeface="Century Gothic" panose="020B0502020202020204" pitchFamily="34" charset="0"/>
              </a:rPr>
              <a:t>Из папки должны записываться файлы </a:t>
            </a:r>
            <a:r>
              <a:rPr lang="en-US" sz="1200" dirty="0">
                <a:latin typeface="Century Gothic" panose="020B0502020202020204" pitchFamily="34" charset="0"/>
              </a:rPr>
              <a:t>references.xml, debts.xml, rests.xml, documentsXXXXXX.xml</a:t>
            </a:r>
            <a:r>
              <a:rPr lang="ru-RU" sz="1200" dirty="0">
                <a:latin typeface="Century Gothic" panose="020B0502020202020204" pitchFamily="34" charset="0"/>
              </a:rPr>
              <a:t> в 1С</a:t>
            </a:r>
          </a:p>
          <a:p>
            <a:endParaRPr lang="ru-RU" sz="1200" dirty="0" smtClean="0">
              <a:latin typeface="Century Gothic" panose="020B0502020202020204" pitchFamily="34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</a:rPr>
              <a:t>Формирование, внесение изменений, добавление информации-</a:t>
            </a:r>
            <a:r>
              <a:rPr lang="ru-RU" sz="1200" dirty="0" smtClean="0">
                <a:latin typeface="Century Gothic" panose="020B0502020202020204" pitchFamily="34" charset="0"/>
              </a:rPr>
              <a:t>связанное с файлами  </a:t>
            </a:r>
            <a:r>
              <a:rPr lang="en-US" sz="1200" dirty="0" smtClean="0">
                <a:latin typeface="Century Gothic" panose="020B0502020202020204" pitchFamily="34" charset="0"/>
              </a:rPr>
              <a:t>confirmationYYYYMMDDhhmmss.xml</a:t>
            </a:r>
            <a:r>
              <a:rPr lang="ru-RU" sz="1200" dirty="0" smtClean="0">
                <a:latin typeface="Century Gothic" panose="020B0502020202020204" pitchFamily="34" charset="0"/>
              </a:rPr>
              <a:t>,</a:t>
            </a:r>
            <a:r>
              <a:rPr lang="en-US" sz="1200" dirty="0" smtClean="0">
                <a:latin typeface="Century Gothic" panose="020B0502020202020204" pitchFamily="34" charset="0"/>
              </a:rPr>
              <a:t> </a:t>
            </a:r>
            <a:r>
              <a:rPr lang="en-US" sz="1200" dirty="0" err="1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filelog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xml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должно происходить как в оригинале обработки.</a:t>
            </a:r>
          </a:p>
          <a:p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Выгрузка и Загрузка настроек (в примере обработки код на ниже описанный функционал </a:t>
            </a:r>
            <a:r>
              <a:rPr lang="ru-RU" sz="1200" b="1" dirty="0" err="1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отсутсвует</a:t>
            </a:r>
            <a:r>
              <a:rPr lang="ru-RU" sz="1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12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</a:t>
            </a:r>
            <a:r>
              <a:rPr lang="en-US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нажатии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кнопки «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сохранить» заданные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пользователем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значения из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выпадающих списков и фильтров разделов «Данные выгрузки» и «Данные загрузки», а также заполненные значения из раздела «Настройки» должны записываться в папку</a:t>
            </a:r>
            <a:r>
              <a:rPr lang="ru-RU" sz="1200" dirty="0">
                <a:latin typeface="Century Gothic" panose="020B0502020202020204" pitchFamily="34" charset="0"/>
              </a:rPr>
              <a:t> </a:t>
            </a:r>
            <a:r>
              <a:rPr lang="en-US" sz="1200" dirty="0" smtClean="0">
                <a:latin typeface="Century Gothic" panose="020B0502020202020204" pitchFamily="34" charset="0"/>
              </a:rPr>
              <a:t>client</a:t>
            </a:r>
            <a:r>
              <a:rPr lang="ru-RU" sz="1200" dirty="0" smtClean="0">
                <a:latin typeface="Century Gothic" panose="020B0502020202020204" pitchFamily="34" charset="0"/>
              </a:rPr>
              <a:t>, путь к которой указан в разделе «Выгрузка из 1С» 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виде </a:t>
            </a:r>
            <a:r>
              <a:rPr lang="en-US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XML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файла под названием </a:t>
            </a:r>
            <a:r>
              <a:rPr lang="en-US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settings.xml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2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B.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Из</a:t>
            </a:r>
            <a:r>
              <a:rPr lang="en-US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папки, путь которой выбирает пользователь, нажатием кнопки «Загрузить</a:t>
            </a:r>
            <a:r>
              <a:rPr lang="en-US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настройки», выбирает файл </a:t>
            </a:r>
            <a:r>
              <a:rPr lang="en-US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setting.xml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. Настройки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должны </a:t>
            </a:r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загружаться в обработку и проставлять значения  соответствующих полей в разделах «Данные загрузки», «Данные выгрузки» и «Настройки» согласно файлу.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Image result for папка картинк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59157"/>
            <a:ext cx="1607843" cy="160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7"/>
          <p:cNvSpPr/>
          <p:nvPr/>
        </p:nvSpPr>
        <p:spPr>
          <a:xfrm>
            <a:off x="6260713" y="2513111"/>
            <a:ext cx="752130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Папка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19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04800" y="921943"/>
            <a:ext cx="5390570" cy="22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latin typeface="Century Gothic" panose="020B0502020202020204" pitchFamily="34" charset="0"/>
              </a:rPr>
              <a:t>Фильтрация выгружаемых данных</a:t>
            </a:r>
          </a:p>
        </p:txBody>
      </p:sp>
      <p:sp>
        <p:nvSpPr>
          <p:cNvPr id="79" name="Rectangle 78"/>
          <p:cNvSpPr/>
          <p:nvPr/>
        </p:nvSpPr>
        <p:spPr>
          <a:xfrm>
            <a:off x="-248230" y="3651940"/>
            <a:ext cx="5390570" cy="22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>
                <a:latin typeface="Century Gothic" panose="020B0502020202020204" pitchFamily="34" charset="0"/>
              </a:rPr>
              <a:t>Выбор данных для выгрузки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3733800" y="3679595"/>
            <a:ext cx="4121125" cy="2721205"/>
            <a:chOff x="3346475" y="1508381"/>
            <a:chExt cx="4121125" cy="2721205"/>
          </a:xfrm>
        </p:grpSpPr>
        <p:sp>
          <p:nvSpPr>
            <p:cNvPr id="81" name="Rectangle 3"/>
            <p:cNvSpPr/>
            <p:nvPr/>
          </p:nvSpPr>
          <p:spPr>
            <a:xfrm>
              <a:off x="4275423" y="1508381"/>
              <a:ext cx="2613121" cy="27212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84" name="Plus 12"/>
            <p:cNvSpPr/>
            <p:nvPr/>
          </p:nvSpPr>
          <p:spPr>
            <a:xfrm>
              <a:off x="4382577" y="1919910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85" name="Rectangle 13"/>
            <p:cNvSpPr/>
            <p:nvPr/>
          </p:nvSpPr>
          <p:spPr>
            <a:xfrm>
              <a:off x="3652585" y="184802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торговых точек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86" name="Plus 14"/>
            <p:cNvSpPr/>
            <p:nvPr/>
          </p:nvSpPr>
          <p:spPr>
            <a:xfrm>
              <a:off x="4386018" y="3381098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87" name="Plus 16"/>
            <p:cNvSpPr/>
            <p:nvPr/>
          </p:nvSpPr>
          <p:spPr>
            <a:xfrm>
              <a:off x="4386018" y="3587694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90" name="Rectangle 17"/>
            <p:cNvSpPr/>
            <p:nvPr/>
          </p:nvSpPr>
          <p:spPr>
            <a:xfrm>
              <a:off x="3623900" y="336509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Справочники сотрудников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91" name="Straight Connector 19"/>
            <p:cNvCxnSpPr/>
            <p:nvPr/>
          </p:nvCxnSpPr>
          <p:spPr>
            <a:xfrm>
              <a:off x="4455929" y="2069390"/>
              <a:ext cx="0" cy="6496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2" name="Rectangle 26"/>
            <p:cNvSpPr/>
            <p:nvPr/>
          </p:nvSpPr>
          <p:spPr>
            <a:xfrm>
              <a:off x="3600986" y="20574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Название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4" name="Rectangle 27"/>
            <p:cNvSpPr/>
            <p:nvPr/>
          </p:nvSpPr>
          <p:spPr>
            <a:xfrm>
              <a:off x="3423985" y="22098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торговой точки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5" name="Rectangle 29"/>
            <p:cNvSpPr/>
            <p:nvPr/>
          </p:nvSpPr>
          <p:spPr>
            <a:xfrm>
              <a:off x="3505200" y="2371048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Адрес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6" name="Rectangle 30"/>
            <p:cNvSpPr/>
            <p:nvPr/>
          </p:nvSpPr>
          <p:spPr>
            <a:xfrm>
              <a:off x="6549808" y="21212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97" name="Rectangle 31"/>
            <p:cNvSpPr/>
            <p:nvPr/>
          </p:nvSpPr>
          <p:spPr>
            <a:xfrm>
              <a:off x="6549808" y="22736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00" name="Rectangle 32"/>
            <p:cNvSpPr/>
            <p:nvPr/>
          </p:nvSpPr>
          <p:spPr>
            <a:xfrm>
              <a:off x="6549808" y="25784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01" name="Rectangle 33"/>
            <p:cNvSpPr/>
            <p:nvPr/>
          </p:nvSpPr>
          <p:spPr>
            <a:xfrm>
              <a:off x="3576385" y="252922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Вывеска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02" name="Rectangle 35"/>
            <p:cNvSpPr/>
            <p:nvPr/>
          </p:nvSpPr>
          <p:spPr>
            <a:xfrm>
              <a:off x="5480075" y="3769061"/>
              <a:ext cx="1172599" cy="29221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Сохранить</a:t>
              </a:r>
            </a:p>
          </p:txBody>
        </p:sp>
        <p:sp>
          <p:nvSpPr>
            <p:cNvPr id="103" name="Plus 12"/>
            <p:cNvSpPr/>
            <p:nvPr/>
          </p:nvSpPr>
          <p:spPr>
            <a:xfrm>
              <a:off x="4382577" y="2761362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104" name="Rectangle 13"/>
            <p:cNvSpPr/>
            <p:nvPr/>
          </p:nvSpPr>
          <p:spPr>
            <a:xfrm>
              <a:off x="3618885" y="269701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контрагентов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105" name="Straight Connector 19"/>
            <p:cNvCxnSpPr>
              <a:stCxn id="103" idx="1"/>
            </p:cNvCxnSpPr>
            <p:nvPr/>
          </p:nvCxnSpPr>
          <p:spPr>
            <a:xfrm flipH="1">
              <a:off x="4460283" y="2888102"/>
              <a:ext cx="190" cy="4234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6" name="Rectangle 26"/>
            <p:cNvSpPr/>
            <p:nvPr/>
          </p:nvSpPr>
          <p:spPr>
            <a:xfrm>
              <a:off x="3652585" y="2889063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  Наименование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07" name="Rectangle 30"/>
            <p:cNvSpPr/>
            <p:nvPr/>
          </p:nvSpPr>
          <p:spPr>
            <a:xfrm>
              <a:off x="6549808" y="293623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08" name="Rectangle 33"/>
            <p:cNvSpPr/>
            <p:nvPr/>
          </p:nvSpPr>
          <p:spPr>
            <a:xfrm>
              <a:off x="3346475" y="3048000"/>
              <a:ext cx="374012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09" name="Rectangle 31"/>
            <p:cNvSpPr/>
            <p:nvPr/>
          </p:nvSpPr>
          <p:spPr>
            <a:xfrm>
              <a:off x="6549808" y="24260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10" name="Rectangle 31"/>
            <p:cNvSpPr/>
            <p:nvPr/>
          </p:nvSpPr>
          <p:spPr>
            <a:xfrm>
              <a:off x="6549808" y="309300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648200" y="388543"/>
            <a:ext cx="3226364" cy="2992050"/>
            <a:chOff x="5108122" y="708471"/>
            <a:chExt cx="3059628" cy="2857085"/>
          </a:xfrm>
        </p:grpSpPr>
        <p:grpSp>
          <p:nvGrpSpPr>
            <p:cNvPr id="228" name="Group 227"/>
            <p:cNvGrpSpPr/>
            <p:nvPr/>
          </p:nvGrpSpPr>
          <p:grpSpPr>
            <a:xfrm>
              <a:off x="5108122" y="708471"/>
              <a:ext cx="3059628" cy="2857085"/>
              <a:chOff x="3014618" y="2088271"/>
              <a:chExt cx="5286998" cy="4464699"/>
            </a:xfrm>
          </p:grpSpPr>
          <p:grpSp>
            <p:nvGrpSpPr>
              <p:cNvPr id="230" name="Группа 47"/>
              <p:cNvGrpSpPr/>
              <p:nvPr/>
            </p:nvGrpSpPr>
            <p:grpSpPr>
              <a:xfrm>
                <a:off x="3014618" y="2088271"/>
                <a:ext cx="4754626" cy="4464699"/>
                <a:chOff x="2111828" y="2084378"/>
                <a:chExt cx="4457463" cy="3901689"/>
              </a:xfrm>
            </p:grpSpPr>
            <p:sp>
              <p:nvSpPr>
                <p:cNvPr id="233" name="Rectangle 232"/>
                <p:cNvSpPr/>
                <p:nvPr/>
              </p:nvSpPr>
              <p:spPr>
                <a:xfrm>
                  <a:off x="2111828" y="2084378"/>
                  <a:ext cx="4039301" cy="3901689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100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34" name="Rectangle 233"/>
                <p:cNvSpPr/>
                <p:nvPr/>
              </p:nvSpPr>
              <p:spPr>
                <a:xfrm>
                  <a:off x="2362200" y="3404393"/>
                  <a:ext cx="3571309" cy="1881773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100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35" name="Rectangle 234"/>
                <p:cNvSpPr/>
                <p:nvPr/>
              </p:nvSpPr>
              <p:spPr>
                <a:xfrm>
                  <a:off x="2362198" y="2887019"/>
                  <a:ext cx="3571310" cy="421386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000" i="1" dirty="0">
                      <a:latin typeface="Century Gothic" panose="020B0502020202020204" pitchFamily="34" charset="0"/>
                    </a:rPr>
                    <a:t>Текст для поиска объектов, объект </a:t>
                  </a:r>
                  <a:r>
                    <a:rPr lang="ru-RU" sz="1000" b="1" i="1" dirty="0">
                      <a:latin typeface="Century Gothic" panose="020B0502020202020204" pitchFamily="34" charset="0"/>
                    </a:rPr>
                    <a:t>«содержит».</a:t>
                  </a:r>
                </a:p>
              </p:txBody>
            </p:sp>
            <p:sp>
              <p:nvSpPr>
                <p:cNvPr id="236" name="Rectangle 235"/>
                <p:cNvSpPr/>
                <p:nvPr/>
              </p:nvSpPr>
              <p:spPr>
                <a:xfrm>
                  <a:off x="3272010" y="2370552"/>
                  <a:ext cx="2686142" cy="215172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pPr algn="ctr"/>
                  <a:r>
                    <a:rPr lang="ru-RU" sz="1000" dirty="0">
                      <a:latin typeface="Century Gothic" panose="020B0502020202020204" pitchFamily="34" charset="0"/>
                    </a:rPr>
                    <a:t>Фильтр по тексту</a:t>
                  </a:r>
                </a:p>
              </p:txBody>
            </p:sp>
            <p:sp>
              <p:nvSpPr>
                <p:cNvPr id="240" name="Rectangle 12"/>
                <p:cNvSpPr/>
                <p:nvPr/>
              </p:nvSpPr>
              <p:spPr>
                <a:xfrm>
                  <a:off x="2463784" y="3782090"/>
                  <a:ext cx="285090" cy="202997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000" dirty="0">
                      <a:latin typeface="Century Gothic" panose="020B0502020202020204" pitchFamily="34" charset="0"/>
                    </a:rPr>
                    <a:t>✔</a:t>
                  </a:r>
                  <a:endParaRPr lang="en-US" sz="1000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41" name="Rectangle 13"/>
                <p:cNvSpPr/>
                <p:nvPr/>
              </p:nvSpPr>
              <p:spPr>
                <a:xfrm>
                  <a:off x="2748876" y="3749896"/>
                  <a:ext cx="3820415" cy="1701616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r>
                    <a:rPr lang="ru-RU" sz="1100" dirty="0">
                      <a:latin typeface="Century Gothic" panose="020B0502020202020204" pitchFamily="34" charset="0"/>
                    </a:rPr>
                    <a:t>Значение 1</a:t>
                  </a:r>
                </a:p>
                <a:p>
                  <a:r>
                    <a:rPr lang="ru-RU" sz="1100" dirty="0">
                      <a:latin typeface="Century Gothic" panose="020B0502020202020204" pitchFamily="34" charset="0"/>
                    </a:rPr>
                    <a:t>Значение 2</a:t>
                  </a:r>
                </a:p>
                <a:p>
                  <a:r>
                    <a:rPr lang="ru-RU" sz="1100" dirty="0">
                      <a:latin typeface="Century Gothic" panose="020B0502020202020204" pitchFamily="34" charset="0"/>
                    </a:rPr>
                    <a:t>Значение 3</a:t>
                  </a:r>
                </a:p>
                <a:p>
                  <a:r>
                    <a:rPr lang="ru-RU" sz="1100" dirty="0">
                      <a:latin typeface="Century Gothic" panose="020B0502020202020204" pitchFamily="34" charset="0"/>
                    </a:rPr>
                    <a:t>Значение 4</a:t>
                  </a:r>
                </a:p>
                <a:p>
                  <a:r>
                    <a:rPr lang="ru-RU" sz="1100" dirty="0">
                      <a:latin typeface="Century Gothic" panose="020B0502020202020204" pitchFamily="34" charset="0"/>
                    </a:rPr>
                    <a:t>Значение 5</a:t>
                  </a:r>
                </a:p>
                <a:p>
                  <a:endParaRPr lang="ru-RU" sz="1100" dirty="0">
                    <a:latin typeface="Century Gothic" panose="020B0502020202020204" pitchFamily="34" charset="0"/>
                  </a:endParaRPr>
                </a:p>
                <a:p>
                  <a:endParaRPr lang="ru-RU" sz="1100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42" name="Rectangle 15"/>
                <p:cNvSpPr/>
                <p:nvPr/>
              </p:nvSpPr>
              <p:spPr>
                <a:xfrm>
                  <a:off x="2463786" y="4081074"/>
                  <a:ext cx="285088" cy="259073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1000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43" name="Rectangle 19"/>
                <p:cNvSpPr/>
                <p:nvPr/>
              </p:nvSpPr>
              <p:spPr>
                <a:xfrm>
                  <a:off x="2463786" y="4436356"/>
                  <a:ext cx="285088" cy="24072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 sz="1000" dirty="0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244" name="Rectangle 21"/>
                <p:cNvSpPr/>
                <p:nvPr/>
              </p:nvSpPr>
              <p:spPr>
                <a:xfrm>
                  <a:off x="2466744" y="4739392"/>
                  <a:ext cx="282130" cy="204542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000" dirty="0">
                      <a:latin typeface="Century Gothic" panose="020B0502020202020204" pitchFamily="34" charset="0"/>
                    </a:rPr>
                    <a:t>✔</a:t>
                  </a:r>
                  <a:endParaRPr lang="en-US" sz="1000" dirty="0">
                    <a:latin typeface="Century Gothic" panose="020B0502020202020204" pitchFamily="34" charset="0"/>
                  </a:endParaRPr>
                </a:p>
              </p:txBody>
            </p:sp>
          </p:grpSp>
          <p:sp>
            <p:nvSpPr>
              <p:cNvPr id="231" name="Rectangle 12"/>
              <p:cNvSpPr/>
              <p:nvPr/>
            </p:nvSpPr>
            <p:spPr>
              <a:xfrm>
                <a:off x="3415714" y="3706481"/>
                <a:ext cx="236353" cy="210001"/>
              </a:xfrm>
              <a:prstGeom prst="rect">
                <a:avLst/>
              </a:prstGeom>
              <a:ln w="571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232" name="Rectangle 13"/>
              <p:cNvSpPr/>
              <p:nvPr/>
            </p:nvSpPr>
            <p:spPr>
              <a:xfrm>
                <a:off x="3743345" y="3654623"/>
                <a:ext cx="4558271" cy="375355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ru-RU" sz="1000" b="1" dirty="0">
                    <a:latin typeface="Century Gothic" panose="020B0502020202020204" pitchFamily="34" charset="0"/>
                  </a:rPr>
                  <a:t>Добавить к выделенному</a:t>
                </a:r>
              </a:p>
            </p:txBody>
          </p:sp>
        </p:grpSp>
        <p:sp>
          <p:nvSpPr>
            <p:cNvPr id="246" name="Rectangle 35"/>
            <p:cNvSpPr/>
            <p:nvPr/>
          </p:nvSpPr>
          <p:spPr>
            <a:xfrm>
              <a:off x="6210667" y="3170167"/>
              <a:ext cx="1172599" cy="29221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Сохранить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0" y="388543"/>
            <a:ext cx="4662748" cy="6019800"/>
            <a:chOff x="152400" y="685800"/>
            <a:chExt cx="4662748" cy="6019800"/>
          </a:xfrm>
        </p:grpSpPr>
        <p:sp>
          <p:nvSpPr>
            <p:cNvPr id="11" name="Rectangle 10"/>
            <p:cNvSpPr/>
            <p:nvPr/>
          </p:nvSpPr>
          <p:spPr>
            <a:xfrm>
              <a:off x="152400" y="4535038"/>
              <a:ext cx="373195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Ставки НДС (</a:t>
              </a:r>
              <a:r>
                <a:rPr lang="en-US" sz="1000" dirty="0" err="1">
                  <a:latin typeface="Century Gothic" panose="020B0502020202020204" pitchFamily="34" charset="0"/>
                </a:rPr>
                <a:t>VATRates</a:t>
              </a:r>
              <a:r>
                <a:rPr lang="en-US" sz="1000" dirty="0">
                  <a:latin typeface="Century Gothic" panose="020B0502020202020204" pitchFamily="34" charset="0"/>
                </a:rPr>
                <a:t>) 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1711" y="5319492"/>
              <a:ext cx="373195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Торговые точки (</a:t>
              </a:r>
              <a:r>
                <a:rPr lang="en-US" sz="1000" dirty="0" err="1">
                  <a:latin typeface="Century Gothic" panose="020B0502020202020204" pitchFamily="34" charset="0"/>
                </a:rPr>
                <a:t>buypoints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35966" y="685800"/>
              <a:ext cx="4296342" cy="60198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48000" y="685800"/>
              <a:ext cx="1267504" cy="32745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Настройки</a:t>
              </a:r>
              <a:r>
                <a:rPr lang="en-US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</a:t>
              </a:r>
              <a:endParaRPr lang="ru-RU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9755" y="4482597"/>
              <a:ext cx="249931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ставки НДС 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r>
                <a:rPr lang="ru-RU" sz="1000" dirty="0">
                  <a:latin typeface="Century Gothic" panose="020B0502020202020204" pitchFamily="34" charset="0"/>
                </a:rPr>
                <a:t> 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9755" y="4706779"/>
              <a:ext cx="2300986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Процент ставки НДС </a:t>
              </a:r>
              <a:r>
                <a:rPr lang="en-US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(Rate)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27965" y="453004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…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09755" y="5140657"/>
              <a:ext cx="272231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Код покупателя торговой точки</a:t>
              </a:r>
              <a:r>
                <a:rPr lang="en-US" sz="1000" dirty="0">
                  <a:latin typeface="Century Gothic" panose="020B0502020202020204" pitchFamily="34" charset="0"/>
                </a:rPr>
                <a:t>(</a:t>
              </a:r>
              <a:r>
                <a:rPr lang="en-US" sz="1000" dirty="0" err="1">
                  <a:latin typeface="Century Gothic" panose="020B0502020202020204" pitchFamily="34" charset="0"/>
                </a:rPr>
                <a:t>idBuyer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09755" y="5356316"/>
              <a:ext cx="313742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Факт наименование торговой точки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09755" y="5571975"/>
              <a:ext cx="2616593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Фактический адрес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(Street)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09755" y="3069202"/>
              <a:ext cx="281940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Наименование товара </a:t>
              </a:r>
              <a:r>
                <a:rPr lang="en-US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(name)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09755" y="3284861"/>
              <a:ext cx="2611297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Короткое наименование (</a:t>
              </a:r>
              <a:r>
                <a:rPr lang="en-US" sz="1000" dirty="0" err="1">
                  <a:ln w="0"/>
                  <a:latin typeface="Century Gothic" panose="020B0502020202020204" pitchFamily="34" charset="0"/>
                </a:rPr>
                <a:t>shortname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09755" y="3500520"/>
              <a:ext cx="2024618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Код товара (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code))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9755" y="1981200"/>
              <a:ext cx="296335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Другое поле 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09755" y="2649379"/>
              <a:ext cx="2479094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Другое поле  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3400" y="5797598"/>
              <a:ext cx="1863710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1000" dirty="0">
                  <a:ln w="0"/>
                  <a:latin typeface="Century Gothic" panose="020B0502020202020204" pitchFamily="34" charset="0"/>
                </a:rPr>
                <a:t>ID GKA (idClassifier4 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ru-RU" sz="1000" dirty="0">
                <a:latin typeface="Century Gothic" panose="020B0502020202020204" pitchFamily="34" charset="0"/>
              </a:endParaRPr>
            </a:p>
            <a:p>
              <a:endParaRPr lang="ru-RU" sz="1000" dirty="0">
                <a:ln w="0"/>
                <a:latin typeface="Century Gothic" panose="020B0502020202020204" pitchFamily="34" charset="0"/>
              </a:endParaRPr>
            </a:p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581400" y="6248400"/>
              <a:ext cx="924278" cy="373828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сохранить</a:t>
              </a:r>
            </a:p>
          </p:txBody>
        </p:sp>
        <p:sp>
          <p:nvSpPr>
            <p:cNvPr id="65" name="Rectangle 15"/>
            <p:cNvSpPr/>
            <p:nvPr/>
          </p:nvSpPr>
          <p:spPr>
            <a:xfrm>
              <a:off x="3627965" y="514163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67" name="Rectangle 15"/>
            <p:cNvSpPr/>
            <p:nvPr/>
          </p:nvSpPr>
          <p:spPr>
            <a:xfrm>
              <a:off x="3627965" y="535715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68" name="Rectangle 15"/>
            <p:cNvSpPr/>
            <p:nvPr/>
          </p:nvSpPr>
          <p:spPr>
            <a:xfrm>
              <a:off x="3627965" y="557267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72" name="Rectangle 15"/>
            <p:cNvSpPr/>
            <p:nvPr/>
          </p:nvSpPr>
          <p:spPr>
            <a:xfrm>
              <a:off x="3627965" y="306975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73" name="Rectangle 15"/>
            <p:cNvSpPr/>
            <p:nvPr/>
          </p:nvSpPr>
          <p:spPr>
            <a:xfrm>
              <a:off x="3627965" y="328527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74" name="Rectangle 15"/>
            <p:cNvSpPr/>
            <p:nvPr/>
          </p:nvSpPr>
          <p:spPr>
            <a:xfrm>
              <a:off x="3627965" y="350079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88" name="Rectangle 15"/>
            <p:cNvSpPr/>
            <p:nvPr/>
          </p:nvSpPr>
          <p:spPr>
            <a:xfrm>
              <a:off x="3627965" y="2062692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89" name="Rectangle 15"/>
            <p:cNvSpPr/>
            <p:nvPr/>
          </p:nvSpPr>
          <p:spPr>
            <a:xfrm>
              <a:off x="3627965" y="2667000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3" name="Rectangle 15"/>
            <p:cNvSpPr/>
            <p:nvPr/>
          </p:nvSpPr>
          <p:spPr>
            <a:xfrm>
              <a:off x="3627965" y="5785927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8" name="Rectangle 15"/>
            <p:cNvSpPr/>
            <p:nvPr/>
          </p:nvSpPr>
          <p:spPr>
            <a:xfrm>
              <a:off x="3627965" y="4743450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3" name="Rectangle 53"/>
            <p:cNvSpPr/>
            <p:nvPr/>
          </p:nvSpPr>
          <p:spPr>
            <a:xfrm>
              <a:off x="1707688" y="685800"/>
              <a:ext cx="1267504" cy="32745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Данные загрузки</a:t>
              </a:r>
            </a:p>
          </p:txBody>
        </p:sp>
        <p:sp>
          <p:nvSpPr>
            <p:cNvPr id="44" name="Rectangle 53"/>
            <p:cNvSpPr/>
            <p:nvPr/>
          </p:nvSpPr>
          <p:spPr>
            <a:xfrm>
              <a:off x="356848" y="685800"/>
              <a:ext cx="1267504" cy="32745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Данные выгрузки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09755" y="4253997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Ставки НДС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09755" y="4953000"/>
              <a:ext cx="2943923" cy="126575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Торговые точки (</a:t>
              </a:r>
              <a:r>
                <a:rPr lang="en-US" sz="1000" b="1" dirty="0" err="1">
                  <a:latin typeface="Century Gothic" panose="020B0502020202020204" pitchFamily="34" charset="0"/>
                </a:rPr>
                <a:t>Buypoint</a:t>
              </a:r>
              <a:r>
                <a:rPr lang="en-US" sz="1000" b="1" dirty="0">
                  <a:latin typeface="Century Gothic" panose="020B0502020202020204" pitchFamily="34" charset="0"/>
                </a:rPr>
                <a:t>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09755" y="1811179"/>
              <a:ext cx="272231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Фирмы (</a:t>
              </a:r>
              <a:r>
                <a:rPr lang="en-US" sz="1000" dirty="0">
                  <a:latin typeface="Century Gothic" panose="020B0502020202020204" pitchFamily="34" charset="0"/>
                </a:rPr>
                <a:t>name)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09755" y="2438400"/>
              <a:ext cx="313742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склада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58" name="Rectangle 15"/>
            <p:cNvSpPr/>
            <p:nvPr/>
          </p:nvSpPr>
          <p:spPr>
            <a:xfrm>
              <a:off x="3627965" y="1812153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59" name="Rectangle 15"/>
            <p:cNvSpPr/>
            <p:nvPr/>
          </p:nvSpPr>
          <p:spPr>
            <a:xfrm>
              <a:off x="3627965" y="2439235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09755" y="1664005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Фирмы</a:t>
              </a:r>
              <a:r>
                <a:rPr lang="en-US" sz="1000" b="1" dirty="0">
                  <a:latin typeface="Century Gothic" panose="020B0502020202020204" pitchFamily="34" charset="0"/>
                </a:rPr>
                <a:t> (Firms)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509755" y="2308651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Склады</a:t>
              </a:r>
              <a:r>
                <a:rPr lang="en-US" sz="1000" b="1" dirty="0">
                  <a:latin typeface="Century Gothic" panose="020B0502020202020204" pitchFamily="34" charset="0"/>
                </a:rPr>
                <a:t> (Stores)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509755" y="2891543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Товары</a:t>
              </a:r>
              <a:r>
                <a:rPr lang="en-US" sz="1000" b="1" dirty="0">
                  <a:latin typeface="Century Gothic" panose="020B0502020202020204" pitchFamily="34" charset="0"/>
                </a:rPr>
                <a:t> (</a:t>
              </a:r>
              <a:r>
                <a:rPr lang="en-US" sz="1000" b="1" dirty="0" err="1">
                  <a:latin typeface="Century Gothic" panose="020B0502020202020204" pitchFamily="34" charset="0"/>
                </a:rPr>
                <a:t>skus</a:t>
              </a:r>
              <a:r>
                <a:rPr lang="en-US" sz="1000" b="1" dirty="0">
                  <a:latin typeface="Century Gothic" panose="020B0502020202020204" pitchFamily="34" charset="0"/>
                </a:rPr>
                <a:t>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164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0159" y="1830922"/>
              <a:ext cx="164271" cy="16427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pic>
        <p:pic>
          <p:nvPicPr>
            <p:cNvPr id="165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3944" y="2452092"/>
              <a:ext cx="164271" cy="16427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pic>
        <p:pic>
          <p:nvPicPr>
            <p:cNvPr id="166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9042" y="3071913"/>
              <a:ext cx="164271" cy="16427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pic>
        <p:pic>
          <p:nvPicPr>
            <p:cNvPr id="167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0841" y="3326240"/>
              <a:ext cx="164271" cy="164271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pic>
        <p:cxnSp>
          <p:nvCxnSpPr>
            <p:cNvPr id="22" name="Straight Arrow Connector 21"/>
            <p:cNvCxnSpPr>
              <a:stCxn id="67" idx="3"/>
              <a:endCxn id="81" idx="1"/>
            </p:cNvCxnSpPr>
            <p:nvPr/>
          </p:nvCxnSpPr>
          <p:spPr>
            <a:xfrm flipV="1">
              <a:off x="4132797" y="5337455"/>
              <a:ext cx="682351" cy="10408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7" name="Straight Arrow Connector 246"/>
            <p:cNvCxnSpPr>
              <a:stCxn id="164" idx="3"/>
              <a:endCxn id="233" idx="1"/>
            </p:cNvCxnSpPr>
            <p:nvPr/>
          </p:nvCxnSpPr>
          <p:spPr>
            <a:xfrm>
              <a:off x="4374430" y="1913058"/>
              <a:ext cx="426170" cy="268767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7391400" y="455474"/>
            <a:ext cx="172643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Century Gothic" panose="020B0502020202020204" pitchFamily="34" charset="0"/>
              </a:rPr>
              <a:t>Если фильтр можно сделать деревом, то лучше сделать деревом по разным реквизитам таблицы, которую выберет пользователь</a:t>
            </a:r>
          </a:p>
          <a:p>
            <a:r>
              <a:rPr lang="ru-RU" sz="1100" dirty="0">
                <a:latin typeface="Century Gothic" panose="020B0502020202020204" pitchFamily="34" charset="0"/>
              </a:rPr>
              <a:t>Фильтр должен быть доступен только по Фирмам </a:t>
            </a:r>
            <a:r>
              <a:rPr lang="en-US" sz="1100" dirty="0">
                <a:latin typeface="Century Gothic" panose="020B0502020202020204" pitchFamily="34" charset="0"/>
              </a:rPr>
              <a:t>(firms)</a:t>
            </a:r>
            <a:r>
              <a:rPr lang="ru-RU" sz="1100" dirty="0">
                <a:latin typeface="Century Gothic" panose="020B0502020202020204" pitchFamily="34" charset="0"/>
              </a:rPr>
              <a:t>, Складам</a:t>
            </a:r>
            <a:r>
              <a:rPr lang="en-US" sz="1100" dirty="0">
                <a:latin typeface="Century Gothic" panose="020B0502020202020204" pitchFamily="34" charset="0"/>
              </a:rPr>
              <a:t> (stores)</a:t>
            </a:r>
            <a:r>
              <a:rPr lang="ru-RU" sz="1100" dirty="0">
                <a:latin typeface="Century Gothic" panose="020B0502020202020204" pitchFamily="34" charset="0"/>
              </a:rPr>
              <a:t> и Товарам</a:t>
            </a:r>
            <a:r>
              <a:rPr lang="en-US" sz="1100" dirty="0">
                <a:latin typeface="Century Gothic" panose="020B0502020202020204" pitchFamily="34" charset="0"/>
              </a:rPr>
              <a:t> (</a:t>
            </a:r>
            <a:r>
              <a:rPr lang="en-US" sz="1100" dirty="0" err="1">
                <a:latin typeface="Century Gothic" panose="020B0502020202020204" pitchFamily="34" charset="0"/>
              </a:rPr>
              <a:t>skus</a:t>
            </a:r>
            <a:r>
              <a:rPr lang="en-US" sz="1100" dirty="0">
                <a:latin typeface="Century Gothic" panose="020B0502020202020204" pitchFamily="34" charset="0"/>
              </a:rPr>
              <a:t>)</a:t>
            </a:r>
            <a:r>
              <a:rPr lang="ru-RU" sz="1100" dirty="0">
                <a:latin typeface="Century Gothic" panose="020B0502020202020204" pitchFamily="34" charset="0"/>
              </a:rPr>
              <a:t>. 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7395234" y="3733800"/>
            <a:ext cx="174876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Century Gothic" panose="020B0502020202020204" pitchFamily="34" charset="0"/>
              </a:rPr>
              <a:t>Сделать возможность выбирать из нескольких таблиц 1С несколько реквизитов длля одного выгружаемого тэга </a:t>
            </a:r>
            <a:r>
              <a:rPr lang="en-US" sz="1100" dirty="0">
                <a:latin typeface="Century Gothic" panose="020B0502020202020204" pitchFamily="34" charset="0"/>
              </a:rPr>
              <a:t>XML</a:t>
            </a:r>
            <a:endParaRPr lang="ru-RU" sz="1100" dirty="0">
              <a:latin typeface="Century Gothic" panose="020B0502020202020204" pitchFamily="34" charset="0"/>
            </a:endParaRPr>
          </a:p>
        </p:txBody>
      </p:sp>
      <p:pic>
        <p:nvPicPr>
          <p:cNvPr id="249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932" y="658189"/>
            <a:ext cx="164271" cy="16427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250" name="Rectangle 15"/>
          <p:cNvSpPr/>
          <p:nvPr/>
        </p:nvSpPr>
        <p:spPr>
          <a:xfrm>
            <a:off x="4833354" y="3769200"/>
            <a:ext cx="504832" cy="1687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...</a:t>
            </a:r>
            <a:endParaRPr lang="en-US" sz="1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65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565289" y="304800"/>
            <a:ext cx="284084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Пример работы фильтра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7"/>
          <p:cNvSpPr/>
          <p:nvPr/>
        </p:nvSpPr>
        <p:spPr>
          <a:xfrm>
            <a:off x="1537097" y="770909"/>
            <a:ext cx="1907894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Выгрузка без фильтра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841351"/>
              </p:ext>
            </p:extLst>
          </p:nvPr>
        </p:nvGraphicFramePr>
        <p:xfrm>
          <a:off x="737248" y="1155359"/>
          <a:ext cx="1358900" cy="952500"/>
        </p:xfrm>
        <a:graphic>
          <a:graphicData uri="http://schemas.openxmlformats.org/drawingml/2006/table">
            <a:tbl>
              <a:tblPr/>
              <a:tblGrid>
                <a:gridCol w="612462">
                  <a:extLst>
                    <a:ext uri="{9D8B030D-6E8A-4147-A177-3AD203B41FA5}">
                      <a16:colId xmlns:a16="http://schemas.microsoft.com/office/drawing/2014/main" val="3357997814"/>
                    </a:ext>
                  </a:extLst>
                </a:gridCol>
                <a:gridCol w="746438">
                  <a:extLst>
                    <a:ext uri="{9D8B030D-6E8A-4147-A177-3AD203B41FA5}">
                      <a16:colId xmlns:a16="http://schemas.microsoft.com/office/drawing/2014/main" val="4009531360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Справочник фирмы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352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Имя фирмы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507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19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3677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056419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834323"/>
              </p:ext>
            </p:extLst>
          </p:nvPr>
        </p:nvGraphicFramePr>
        <p:xfrm>
          <a:off x="2409502" y="1157107"/>
          <a:ext cx="1574800" cy="952500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330710949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64278432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Документы продажа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989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Штуки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5209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114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6324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688852"/>
                  </a:ext>
                </a:extLst>
              </a:tr>
            </a:tbl>
          </a:graphicData>
        </a:graphic>
      </p:graphicFrame>
      <p:sp>
        <p:nvSpPr>
          <p:cNvPr id="15" name="Rectangle 7"/>
          <p:cNvSpPr/>
          <p:nvPr/>
        </p:nvSpPr>
        <p:spPr>
          <a:xfrm>
            <a:off x="4688581" y="800517"/>
            <a:ext cx="3313729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Выгрузка с применением фильтра 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“</a:t>
            </a:r>
            <a:r>
              <a:rPr lang="en-US" sz="1200" dirty="0">
                <a:latin typeface="Century Gothic" panose="020B0502020202020204" pitchFamily="34" charset="0"/>
              </a:rPr>
              <a:t>AA</a:t>
            </a:r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”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851530"/>
              </p:ext>
            </p:extLst>
          </p:nvPr>
        </p:nvGraphicFramePr>
        <p:xfrm>
          <a:off x="4755256" y="1171631"/>
          <a:ext cx="1358900" cy="952500"/>
        </p:xfrm>
        <a:graphic>
          <a:graphicData uri="http://schemas.openxmlformats.org/drawingml/2006/table">
            <a:tbl>
              <a:tblPr/>
              <a:tblGrid>
                <a:gridCol w="612462">
                  <a:extLst>
                    <a:ext uri="{9D8B030D-6E8A-4147-A177-3AD203B41FA5}">
                      <a16:colId xmlns:a16="http://schemas.microsoft.com/office/drawing/2014/main" val="643757637"/>
                    </a:ext>
                  </a:extLst>
                </a:gridCol>
                <a:gridCol w="746438">
                  <a:extLst>
                    <a:ext uri="{9D8B030D-6E8A-4147-A177-3AD203B41FA5}">
                      <a16:colId xmlns:a16="http://schemas.microsoft.com/office/drawing/2014/main" val="3436100053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Справочник фирмы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162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Имя фирмы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98730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5336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95791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756959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895919"/>
              </p:ext>
            </p:extLst>
          </p:nvPr>
        </p:nvGraphicFramePr>
        <p:xfrm>
          <a:off x="6427510" y="1171631"/>
          <a:ext cx="1574800" cy="952500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414095309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15456804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Документы продажа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1861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Штуки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6433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2478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7555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626560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53480" y="2667000"/>
            <a:ext cx="8209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Century Gothic" panose="020B0502020202020204" pitchFamily="34" charset="0"/>
              </a:rPr>
              <a:t>Фильтр должен удалять завязанные на справочник записи документов (</a:t>
            </a:r>
            <a:r>
              <a:rPr lang="en-US" sz="1400" dirty="0">
                <a:latin typeface="Century Gothic" panose="020B0502020202020204" pitchFamily="34" charset="0"/>
              </a:rPr>
              <a:t>documents)</a:t>
            </a:r>
            <a:r>
              <a:rPr lang="ru-RU" sz="1400" dirty="0">
                <a:latin typeface="Century Gothic" panose="020B0502020202020204" pitchFamily="34" charset="0"/>
              </a:rPr>
              <a:t> и регистров</a:t>
            </a:r>
            <a:r>
              <a:rPr lang="en-US" sz="1400" dirty="0">
                <a:latin typeface="Century Gothic" panose="020B0502020202020204" pitchFamily="34" charset="0"/>
              </a:rPr>
              <a:t> (registers) </a:t>
            </a:r>
            <a:r>
              <a:rPr lang="ru-RU" sz="1400" dirty="0">
                <a:latin typeface="Century Gothic" panose="020B0502020202020204" pitchFamily="34" charset="0"/>
              </a:rPr>
              <a:t>см. колонку «Вид» в эксель файле </a:t>
            </a:r>
            <a:r>
              <a:rPr lang="ru-RU" sz="1400" b="1" dirty="0">
                <a:latin typeface="Century Gothic" panose="020B0502020202020204" pitchFamily="34" charset="0"/>
              </a:rPr>
              <a:t>(нет в исходной обработке либо работает некорректно)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-381000" y="3657600"/>
            <a:ext cx="3962400" cy="2267547"/>
            <a:chOff x="3346475" y="1508381"/>
            <a:chExt cx="4121125" cy="2721205"/>
          </a:xfrm>
        </p:grpSpPr>
        <p:sp>
          <p:nvSpPr>
            <p:cNvPr id="28" name="Rectangle 3"/>
            <p:cNvSpPr/>
            <p:nvPr/>
          </p:nvSpPr>
          <p:spPr>
            <a:xfrm>
              <a:off x="4275423" y="1508381"/>
              <a:ext cx="2613121" cy="27212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29" name="Plus 12"/>
            <p:cNvSpPr/>
            <p:nvPr/>
          </p:nvSpPr>
          <p:spPr>
            <a:xfrm>
              <a:off x="4382577" y="1919910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30" name="Rectangle 13"/>
            <p:cNvSpPr/>
            <p:nvPr/>
          </p:nvSpPr>
          <p:spPr>
            <a:xfrm>
              <a:off x="3652585" y="184802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торговых точек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1" name="Plus 14"/>
            <p:cNvSpPr/>
            <p:nvPr/>
          </p:nvSpPr>
          <p:spPr>
            <a:xfrm>
              <a:off x="4386018" y="3381098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32" name="Plus 16"/>
            <p:cNvSpPr/>
            <p:nvPr/>
          </p:nvSpPr>
          <p:spPr>
            <a:xfrm>
              <a:off x="4386018" y="3587694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33" name="Rectangle 17"/>
            <p:cNvSpPr/>
            <p:nvPr/>
          </p:nvSpPr>
          <p:spPr>
            <a:xfrm>
              <a:off x="3623900" y="336509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Справочники сотрудников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34" name="Straight Connector 19"/>
            <p:cNvCxnSpPr/>
            <p:nvPr/>
          </p:nvCxnSpPr>
          <p:spPr>
            <a:xfrm>
              <a:off x="4455929" y="2069390"/>
              <a:ext cx="0" cy="6496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Rectangle 26"/>
            <p:cNvSpPr/>
            <p:nvPr/>
          </p:nvSpPr>
          <p:spPr>
            <a:xfrm>
              <a:off x="3600986" y="20574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Название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6" name="Rectangle 27"/>
            <p:cNvSpPr/>
            <p:nvPr/>
          </p:nvSpPr>
          <p:spPr>
            <a:xfrm>
              <a:off x="3423985" y="22098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торговой точки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7" name="Rectangle 29"/>
            <p:cNvSpPr/>
            <p:nvPr/>
          </p:nvSpPr>
          <p:spPr>
            <a:xfrm>
              <a:off x="3505200" y="2371048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Адрес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0"/>
            <p:cNvSpPr/>
            <p:nvPr/>
          </p:nvSpPr>
          <p:spPr>
            <a:xfrm>
              <a:off x="6549808" y="21212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39" name="Rectangle 31"/>
            <p:cNvSpPr/>
            <p:nvPr/>
          </p:nvSpPr>
          <p:spPr>
            <a:xfrm>
              <a:off x="6549808" y="22736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40" name="Rectangle 32"/>
            <p:cNvSpPr/>
            <p:nvPr/>
          </p:nvSpPr>
          <p:spPr>
            <a:xfrm>
              <a:off x="6549808" y="25784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41" name="Rectangle 33"/>
            <p:cNvSpPr/>
            <p:nvPr/>
          </p:nvSpPr>
          <p:spPr>
            <a:xfrm>
              <a:off x="3576385" y="252922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Вывеска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2" name="Rectangle 35"/>
            <p:cNvSpPr/>
            <p:nvPr/>
          </p:nvSpPr>
          <p:spPr>
            <a:xfrm>
              <a:off x="5480075" y="3769061"/>
              <a:ext cx="1172599" cy="29221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Сохранить</a:t>
              </a:r>
            </a:p>
          </p:txBody>
        </p:sp>
        <p:sp>
          <p:nvSpPr>
            <p:cNvPr id="43" name="Plus 12"/>
            <p:cNvSpPr/>
            <p:nvPr/>
          </p:nvSpPr>
          <p:spPr>
            <a:xfrm>
              <a:off x="4382577" y="2761362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44" name="Rectangle 13"/>
            <p:cNvSpPr/>
            <p:nvPr/>
          </p:nvSpPr>
          <p:spPr>
            <a:xfrm>
              <a:off x="3618885" y="269701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контрагентов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45" name="Straight Connector 19"/>
            <p:cNvCxnSpPr>
              <a:stCxn id="43" idx="1"/>
            </p:cNvCxnSpPr>
            <p:nvPr/>
          </p:nvCxnSpPr>
          <p:spPr>
            <a:xfrm flipH="1">
              <a:off x="4460283" y="2888102"/>
              <a:ext cx="190" cy="4234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ctangle 26"/>
            <p:cNvSpPr/>
            <p:nvPr/>
          </p:nvSpPr>
          <p:spPr>
            <a:xfrm>
              <a:off x="3652585" y="2889063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  Наименование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7" name="Rectangle 30"/>
            <p:cNvSpPr/>
            <p:nvPr/>
          </p:nvSpPr>
          <p:spPr>
            <a:xfrm>
              <a:off x="6549808" y="293623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48" name="Rectangle 33"/>
            <p:cNvSpPr/>
            <p:nvPr/>
          </p:nvSpPr>
          <p:spPr>
            <a:xfrm>
              <a:off x="3346475" y="3048000"/>
              <a:ext cx="374012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9" name="Rectangle 31"/>
            <p:cNvSpPr/>
            <p:nvPr/>
          </p:nvSpPr>
          <p:spPr>
            <a:xfrm>
              <a:off x="6549808" y="24260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50" name="Rectangle 31"/>
            <p:cNvSpPr/>
            <p:nvPr/>
          </p:nvSpPr>
          <p:spPr>
            <a:xfrm>
              <a:off x="6549808" y="309300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</p:grpSp>
      <p:graphicFrame>
        <p:nvGraphicFramePr>
          <p:cNvPr id="51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50816"/>
              </p:ext>
            </p:extLst>
          </p:nvPr>
        </p:nvGraphicFramePr>
        <p:xfrm>
          <a:off x="3798156" y="4150274"/>
          <a:ext cx="1969491" cy="571500"/>
        </p:xfrm>
        <a:graphic>
          <a:graphicData uri="http://schemas.openxmlformats.org/drawingml/2006/table">
            <a:tbl>
              <a:tblPr/>
              <a:tblGrid>
                <a:gridCol w="887658">
                  <a:extLst>
                    <a:ext uri="{9D8B030D-6E8A-4147-A177-3AD203B41FA5}">
                      <a16:colId xmlns:a16="http://schemas.microsoft.com/office/drawing/2014/main" val="3357997814"/>
                    </a:ext>
                  </a:extLst>
                </a:gridCol>
                <a:gridCol w="1081833">
                  <a:extLst>
                    <a:ext uri="{9D8B030D-6E8A-4147-A177-3AD203B41FA5}">
                      <a16:colId xmlns:a16="http://schemas.microsoft.com/office/drawing/2014/main" val="4009531360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1С Справочник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Торговых</a:t>
                      </a:r>
                      <a:r>
                        <a:rPr lang="ru-RU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точек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352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507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Ромашка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219953"/>
                  </a:ext>
                </a:extLst>
              </a:tr>
            </a:tbl>
          </a:graphicData>
        </a:graphic>
      </p:graphicFrame>
      <p:graphicFrame>
        <p:nvGraphicFramePr>
          <p:cNvPr id="5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44747"/>
              </p:ext>
            </p:extLst>
          </p:nvPr>
        </p:nvGraphicFramePr>
        <p:xfrm>
          <a:off x="3874161" y="4918095"/>
          <a:ext cx="1941788" cy="571500"/>
        </p:xfrm>
        <a:graphic>
          <a:graphicData uri="http://schemas.openxmlformats.org/drawingml/2006/table">
            <a:tbl>
              <a:tblPr/>
              <a:tblGrid>
                <a:gridCol w="875172">
                  <a:extLst>
                    <a:ext uri="{9D8B030D-6E8A-4147-A177-3AD203B41FA5}">
                      <a16:colId xmlns:a16="http://schemas.microsoft.com/office/drawing/2014/main" val="3357997814"/>
                    </a:ext>
                  </a:extLst>
                </a:gridCol>
                <a:gridCol w="1066616">
                  <a:extLst>
                    <a:ext uri="{9D8B030D-6E8A-4147-A177-3AD203B41FA5}">
                      <a16:colId xmlns:a16="http://schemas.microsoft.com/office/drawing/2014/main" val="4009531360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1С Справочник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Контрагентов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352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5074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7123674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Роза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219953"/>
                  </a:ext>
                </a:extLst>
              </a:tr>
            </a:tbl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6521854" y="3988346"/>
            <a:ext cx="25894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Century Gothic" panose="020B0502020202020204" pitchFamily="34" charset="0"/>
              </a:rPr>
              <a:t>&lt;</a:t>
            </a:r>
            <a:r>
              <a:rPr lang="en-US" sz="800" dirty="0" err="1">
                <a:latin typeface="Century Gothic" panose="020B0502020202020204" pitchFamily="34" charset="0"/>
              </a:rPr>
              <a:t>buypoints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&lt;</a:t>
            </a:r>
            <a:r>
              <a:rPr lang="en-US" sz="800" dirty="0" err="1">
                <a:latin typeface="Century Gothic" panose="020B0502020202020204" pitchFamily="34" charset="0"/>
              </a:rPr>
              <a:t>buypoint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      &lt;code&gt;1112&lt;/code&gt;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      &lt;name&gt;</a:t>
            </a:r>
            <a:r>
              <a:rPr lang="ru-RU" sz="800" dirty="0">
                <a:latin typeface="Century Gothic" panose="020B0502020202020204" pitchFamily="34" charset="0"/>
              </a:rPr>
              <a:t>Ромашка</a:t>
            </a:r>
            <a:r>
              <a:rPr lang="en-US" sz="800" dirty="0">
                <a:latin typeface="Century Gothic" panose="020B0502020202020204" pitchFamily="34" charset="0"/>
              </a:rPr>
              <a:t>&lt;/name&gt;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&lt;/</a:t>
            </a:r>
            <a:r>
              <a:rPr lang="en-US" sz="800" dirty="0" err="1">
                <a:latin typeface="Century Gothic" panose="020B0502020202020204" pitchFamily="34" charset="0"/>
              </a:rPr>
              <a:t>buypoint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&lt;</a:t>
            </a:r>
            <a:r>
              <a:rPr lang="en-US" sz="800" dirty="0" err="1">
                <a:latin typeface="Century Gothic" panose="020B0502020202020204" pitchFamily="34" charset="0"/>
              </a:rPr>
              <a:t>buypoint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        &lt;code&gt;7123674&lt;/code&gt;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        &lt;name&gt;</a:t>
            </a:r>
            <a:r>
              <a:rPr lang="ru-RU" sz="800" dirty="0">
                <a:latin typeface="Century Gothic" panose="020B0502020202020204" pitchFamily="34" charset="0"/>
              </a:rPr>
              <a:t>Роза</a:t>
            </a:r>
            <a:r>
              <a:rPr lang="en-US" sz="800" dirty="0">
                <a:latin typeface="Century Gothic" panose="020B0502020202020204" pitchFamily="34" charset="0"/>
              </a:rPr>
              <a:t>&lt;/name&gt;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          &lt;/</a:t>
            </a:r>
            <a:r>
              <a:rPr lang="en-US" sz="800" dirty="0" err="1">
                <a:latin typeface="Century Gothic" panose="020B0502020202020204" pitchFamily="34" charset="0"/>
              </a:rPr>
              <a:t>buypoint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&lt;/</a:t>
            </a:r>
            <a:r>
              <a:rPr lang="en-US" sz="800" dirty="0" err="1">
                <a:latin typeface="Century Gothic" panose="020B0502020202020204" pitchFamily="34" charset="0"/>
              </a:rPr>
              <a:t>buyponts</a:t>
            </a:r>
            <a:r>
              <a:rPr lang="en-US" sz="800" dirty="0">
                <a:latin typeface="Century Gothic" panose="020B0502020202020204" pitchFamily="34" charset="0"/>
              </a:rPr>
              <a:t>&gt;</a:t>
            </a:r>
          </a:p>
          <a:p>
            <a:r>
              <a:rPr lang="en-US" sz="800" dirty="0">
                <a:latin typeface="Century Gothic" panose="020B0502020202020204" pitchFamily="34" charset="0"/>
              </a:rPr>
              <a:t>	</a:t>
            </a:r>
          </a:p>
          <a:p>
            <a:endParaRPr lang="en-US" sz="800" dirty="0">
              <a:latin typeface="Century Gothic" panose="020B0502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965101" y="4602909"/>
            <a:ext cx="726937" cy="511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781282" y="4442529"/>
            <a:ext cx="930999" cy="160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38" idx="3"/>
            <a:endCxn id="51" idx="1"/>
          </p:cNvCxnSpPr>
          <p:nvPr/>
        </p:nvCxnSpPr>
        <p:spPr>
          <a:xfrm>
            <a:off x="2848749" y="4214549"/>
            <a:ext cx="949407" cy="221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0" idx="3"/>
            <a:endCxn id="52" idx="1"/>
          </p:cNvCxnSpPr>
          <p:nvPr/>
        </p:nvCxnSpPr>
        <p:spPr>
          <a:xfrm>
            <a:off x="2848749" y="5024296"/>
            <a:ext cx="1025412" cy="179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143001" y="6087269"/>
            <a:ext cx="777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>
                <a:latin typeface="Century Gothic" panose="020B0502020202020204" pitchFamily="34" charset="0"/>
              </a:rPr>
              <a:t>Окно выбора множественных значений должно позволять объединить два разных справочника, документа и регистра в один </a:t>
            </a:r>
            <a:r>
              <a:rPr lang="en-US" sz="1050" dirty="0">
                <a:latin typeface="Century Gothic" panose="020B0502020202020204" pitchFamily="34" charset="0"/>
              </a:rPr>
              <a:t>XML </a:t>
            </a:r>
            <a:r>
              <a:rPr lang="ru-RU" sz="1050" dirty="0">
                <a:latin typeface="Century Gothic" panose="020B0502020202020204" pitchFamily="34" charset="0"/>
              </a:rPr>
              <a:t>тэг, как на примере</a:t>
            </a:r>
            <a:endParaRPr lang="ru-RU" sz="105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75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33400" y="388542"/>
            <a:ext cx="4440091" cy="6164657"/>
            <a:chOff x="152400" y="685799"/>
            <a:chExt cx="4440091" cy="6164657"/>
          </a:xfrm>
        </p:grpSpPr>
        <p:sp>
          <p:nvSpPr>
            <p:cNvPr id="5" name="Rectangle 4"/>
            <p:cNvSpPr/>
            <p:nvPr/>
          </p:nvSpPr>
          <p:spPr>
            <a:xfrm>
              <a:off x="152400" y="4535038"/>
              <a:ext cx="373195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Ставки НДС (</a:t>
              </a:r>
              <a:r>
                <a:rPr lang="en-US" sz="1000" dirty="0" err="1">
                  <a:latin typeface="Century Gothic" panose="020B0502020202020204" pitchFamily="34" charset="0"/>
                </a:rPr>
                <a:t>VATRates</a:t>
              </a:r>
              <a:r>
                <a:rPr lang="en-US" sz="1000" dirty="0">
                  <a:latin typeface="Century Gothic" panose="020B0502020202020204" pitchFamily="34" charset="0"/>
                </a:rPr>
                <a:t>) 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31711" y="5319492"/>
              <a:ext cx="373195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Торговые точки (</a:t>
              </a:r>
              <a:r>
                <a:rPr lang="en-US" sz="1000" dirty="0" err="1">
                  <a:latin typeface="Century Gothic" panose="020B0502020202020204" pitchFamily="34" charset="0"/>
                </a:rPr>
                <a:t>buypoints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35966" y="685799"/>
              <a:ext cx="4256525" cy="616465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048000" y="685800"/>
              <a:ext cx="1267504" cy="32745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Настройки</a:t>
              </a:r>
              <a:r>
                <a:rPr lang="en-US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 </a:t>
              </a:r>
              <a:endParaRPr lang="ru-RU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09755" y="4482597"/>
              <a:ext cx="249931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ставки НДС 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r>
                <a:rPr lang="ru-RU" sz="1000" dirty="0">
                  <a:latin typeface="Century Gothic" panose="020B0502020202020204" pitchFamily="34" charset="0"/>
                </a:rPr>
                <a:t> 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09755" y="4706779"/>
              <a:ext cx="2300986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Процент ставки НДС </a:t>
              </a:r>
              <a:r>
                <a:rPr lang="en-US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(Rate)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27965" y="453004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…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9755" y="5140657"/>
              <a:ext cx="272231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Код покупателя торговой точки</a:t>
              </a:r>
              <a:r>
                <a:rPr lang="en-US" sz="1000" dirty="0">
                  <a:latin typeface="Century Gothic" panose="020B0502020202020204" pitchFamily="34" charset="0"/>
                </a:rPr>
                <a:t>(</a:t>
              </a:r>
              <a:r>
                <a:rPr lang="en-US" sz="1000" dirty="0" err="1">
                  <a:latin typeface="Century Gothic" panose="020B0502020202020204" pitchFamily="34" charset="0"/>
                </a:rPr>
                <a:t>idBuyer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09755" y="5356316"/>
              <a:ext cx="313742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Факт наименование торговой точки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09755" y="5571975"/>
              <a:ext cx="2616593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Фактический адрес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(Street)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09755" y="3069202"/>
              <a:ext cx="2819400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Наименование товара </a:t>
              </a:r>
              <a:r>
                <a:rPr lang="en-US" sz="1000" cap="none" spc="0" dirty="0">
                  <a:ln w="0"/>
                  <a:solidFill>
                    <a:schemeClr val="tx1"/>
                  </a:solidFill>
                  <a:latin typeface="Century Gothic" panose="020B0502020202020204" pitchFamily="34" charset="0"/>
                </a:rPr>
                <a:t>(name)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9755" y="3284861"/>
              <a:ext cx="2611297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Короткое наименование (</a:t>
              </a:r>
              <a:r>
                <a:rPr lang="en-US" sz="1000" dirty="0" err="1">
                  <a:ln w="0"/>
                  <a:latin typeface="Century Gothic" panose="020B0502020202020204" pitchFamily="34" charset="0"/>
                </a:rPr>
                <a:t>shortname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9755" y="3500520"/>
              <a:ext cx="2024618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Код товара (</a:t>
              </a:r>
              <a:r>
                <a:rPr lang="en-US" sz="1000" dirty="0">
                  <a:ln w="0"/>
                  <a:latin typeface="Century Gothic" panose="020B0502020202020204" pitchFamily="34" charset="0"/>
                </a:rPr>
                <a:t>code))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09755" y="1981200"/>
              <a:ext cx="296335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Другое поле 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9755" y="2649379"/>
              <a:ext cx="2479094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Другое поле  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3400" y="5797598"/>
              <a:ext cx="1863710" cy="553998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en-US" sz="1000" dirty="0">
                  <a:ln w="0"/>
                  <a:latin typeface="Century Gothic" panose="020B0502020202020204" pitchFamily="34" charset="0"/>
                </a:rPr>
                <a:t>ID GKA (idClassifier4 </a:t>
              </a:r>
              <a:r>
                <a:rPr lang="en-US" sz="1000" dirty="0">
                  <a:latin typeface="Century Gothic" panose="020B0502020202020204" pitchFamily="34" charset="0"/>
                </a:rPr>
                <a:t>)</a:t>
              </a:r>
              <a:endParaRPr lang="ru-RU" sz="1000" dirty="0">
                <a:latin typeface="Century Gothic" panose="020B0502020202020204" pitchFamily="34" charset="0"/>
              </a:endParaRPr>
            </a:p>
            <a:p>
              <a:endParaRPr lang="ru-RU" sz="1000" dirty="0">
                <a:ln w="0"/>
                <a:latin typeface="Century Gothic" panose="020B0502020202020204" pitchFamily="34" charset="0"/>
              </a:endParaRPr>
            </a:p>
            <a:p>
              <a:r>
                <a:rPr lang="ru-RU" sz="1000" dirty="0">
                  <a:ln w="0"/>
                  <a:latin typeface="Century Gothic" panose="020B0502020202020204" pitchFamily="34" charset="0"/>
                </a:rPr>
                <a:t>…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276600" y="6248400"/>
              <a:ext cx="924278" cy="373828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сохранить</a:t>
              </a:r>
            </a:p>
          </p:txBody>
        </p:sp>
        <p:sp>
          <p:nvSpPr>
            <p:cNvPr id="22" name="Rectangle 15"/>
            <p:cNvSpPr/>
            <p:nvPr/>
          </p:nvSpPr>
          <p:spPr>
            <a:xfrm>
              <a:off x="3627965" y="514163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 15"/>
            <p:cNvSpPr/>
            <p:nvPr/>
          </p:nvSpPr>
          <p:spPr>
            <a:xfrm>
              <a:off x="3627965" y="535715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4" name="Rectangle 15"/>
            <p:cNvSpPr/>
            <p:nvPr/>
          </p:nvSpPr>
          <p:spPr>
            <a:xfrm>
              <a:off x="3627965" y="5572671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15"/>
            <p:cNvSpPr/>
            <p:nvPr/>
          </p:nvSpPr>
          <p:spPr>
            <a:xfrm>
              <a:off x="3627965" y="306975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6" name="Rectangle 15"/>
            <p:cNvSpPr/>
            <p:nvPr/>
          </p:nvSpPr>
          <p:spPr>
            <a:xfrm>
              <a:off x="3627965" y="328527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15"/>
            <p:cNvSpPr/>
            <p:nvPr/>
          </p:nvSpPr>
          <p:spPr>
            <a:xfrm>
              <a:off x="3627965" y="3500799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8" name="Rectangle 15"/>
            <p:cNvSpPr/>
            <p:nvPr/>
          </p:nvSpPr>
          <p:spPr>
            <a:xfrm>
              <a:off x="3627965" y="2062692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9" name="Rectangle 15"/>
            <p:cNvSpPr/>
            <p:nvPr/>
          </p:nvSpPr>
          <p:spPr>
            <a:xfrm>
              <a:off x="3627965" y="2667000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0" name="Rectangle 15"/>
            <p:cNvSpPr/>
            <p:nvPr/>
          </p:nvSpPr>
          <p:spPr>
            <a:xfrm>
              <a:off x="3627965" y="5785927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1" name="Rectangle 15"/>
            <p:cNvSpPr/>
            <p:nvPr/>
          </p:nvSpPr>
          <p:spPr>
            <a:xfrm>
              <a:off x="3627965" y="4743450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2" name="Rectangle 53"/>
            <p:cNvSpPr/>
            <p:nvPr/>
          </p:nvSpPr>
          <p:spPr>
            <a:xfrm>
              <a:off x="1707688" y="685800"/>
              <a:ext cx="1267504" cy="327451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Данные загрузки</a:t>
              </a:r>
            </a:p>
          </p:txBody>
        </p:sp>
        <p:sp>
          <p:nvSpPr>
            <p:cNvPr id="33" name="Rectangle 53"/>
            <p:cNvSpPr/>
            <p:nvPr/>
          </p:nvSpPr>
          <p:spPr>
            <a:xfrm>
              <a:off x="356848" y="685800"/>
              <a:ext cx="1267504" cy="327451"/>
            </a:xfrm>
            <a:prstGeom prst="rect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Данные выгрузки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09755" y="4253997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Ставки НДС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09755" y="4953000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Торговые точки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09755" y="1811179"/>
              <a:ext cx="272231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Фирмы (</a:t>
              </a:r>
              <a:r>
                <a:rPr lang="en-US" sz="1000" dirty="0">
                  <a:latin typeface="Century Gothic" panose="020B0502020202020204" pitchFamily="34" charset="0"/>
                </a:rPr>
                <a:t>name)</a:t>
              </a:r>
              <a:endParaRPr lang="en-US" sz="1000" cap="none" spc="0" dirty="0">
                <a:ln w="0"/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09755" y="2438400"/>
              <a:ext cx="3137422" cy="24622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ru-RU" sz="1000" dirty="0">
                  <a:latin typeface="Century Gothic" panose="020B0502020202020204" pitchFamily="34" charset="0"/>
                </a:rPr>
                <a:t>Наименование склада</a:t>
              </a:r>
              <a:r>
                <a:rPr lang="en-US" sz="1000" dirty="0">
                  <a:latin typeface="Century Gothic" panose="020B0502020202020204" pitchFamily="34" charset="0"/>
                </a:rPr>
                <a:t>(name)</a:t>
              </a:r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15"/>
            <p:cNvSpPr/>
            <p:nvPr/>
          </p:nvSpPr>
          <p:spPr>
            <a:xfrm>
              <a:off x="3627965" y="1812153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39" name="Rectangle 15"/>
            <p:cNvSpPr/>
            <p:nvPr/>
          </p:nvSpPr>
          <p:spPr>
            <a:xfrm>
              <a:off x="3627965" y="2439235"/>
              <a:ext cx="504832" cy="16878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Century Gothic" panose="020B0502020202020204" pitchFamily="34" charset="0"/>
                </a:rPr>
                <a:t>...</a:t>
              </a:r>
              <a:endParaRPr lang="en-US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09755" y="1664005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Фирмы</a:t>
              </a:r>
              <a:r>
                <a:rPr lang="en-US" sz="1000" b="1" dirty="0">
                  <a:latin typeface="Century Gothic" panose="020B0502020202020204" pitchFamily="34" charset="0"/>
                </a:rPr>
                <a:t> (Firms)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09755" y="2308651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Склады</a:t>
              </a:r>
              <a:r>
                <a:rPr lang="en-US" sz="1000" b="1" dirty="0">
                  <a:latin typeface="Century Gothic" panose="020B0502020202020204" pitchFamily="34" charset="0"/>
                </a:rPr>
                <a:t> (Stores)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09755" y="2891543"/>
              <a:ext cx="2048263" cy="152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ru-RU" sz="1000" b="1" dirty="0">
                  <a:latin typeface="Century Gothic" panose="020B0502020202020204" pitchFamily="34" charset="0"/>
                </a:rPr>
                <a:t>Справочник Товары</a:t>
              </a:r>
              <a:r>
                <a:rPr lang="en-US" sz="1000" b="1" dirty="0">
                  <a:latin typeface="Century Gothic" panose="020B0502020202020204" pitchFamily="34" charset="0"/>
                </a:rPr>
                <a:t> (</a:t>
              </a:r>
              <a:r>
                <a:rPr lang="en-US" sz="1000" b="1" dirty="0" err="1">
                  <a:latin typeface="Century Gothic" panose="020B0502020202020204" pitchFamily="34" charset="0"/>
                </a:rPr>
                <a:t>skus</a:t>
              </a:r>
              <a:r>
                <a:rPr lang="en-US" sz="1000" b="1" dirty="0">
                  <a:latin typeface="Century Gothic" panose="020B0502020202020204" pitchFamily="34" charset="0"/>
                </a:rPr>
                <a:t>)</a:t>
              </a:r>
              <a:endParaRPr lang="ru-RU" sz="1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572000" y="381000"/>
            <a:ext cx="4121125" cy="2721205"/>
            <a:chOff x="3346475" y="1508381"/>
            <a:chExt cx="4121125" cy="2721205"/>
          </a:xfrm>
        </p:grpSpPr>
        <p:sp>
          <p:nvSpPr>
            <p:cNvPr id="50" name="Rectangle 3"/>
            <p:cNvSpPr/>
            <p:nvPr/>
          </p:nvSpPr>
          <p:spPr>
            <a:xfrm>
              <a:off x="4275423" y="1508381"/>
              <a:ext cx="2613121" cy="272120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51" name="Plus 12"/>
            <p:cNvSpPr/>
            <p:nvPr/>
          </p:nvSpPr>
          <p:spPr>
            <a:xfrm>
              <a:off x="4382577" y="1919910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52" name="Rectangle 13"/>
            <p:cNvSpPr/>
            <p:nvPr/>
          </p:nvSpPr>
          <p:spPr>
            <a:xfrm>
              <a:off x="3652585" y="184802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торговых точек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3" name="Plus 14"/>
            <p:cNvSpPr/>
            <p:nvPr/>
          </p:nvSpPr>
          <p:spPr>
            <a:xfrm>
              <a:off x="4386018" y="3381098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54" name="Plus 16"/>
            <p:cNvSpPr/>
            <p:nvPr/>
          </p:nvSpPr>
          <p:spPr>
            <a:xfrm>
              <a:off x="4386018" y="3587694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55" name="Rectangle 17"/>
            <p:cNvSpPr/>
            <p:nvPr/>
          </p:nvSpPr>
          <p:spPr>
            <a:xfrm>
              <a:off x="3623900" y="336509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Справочники сотрудников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56" name="Straight Connector 19"/>
            <p:cNvCxnSpPr/>
            <p:nvPr/>
          </p:nvCxnSpPr>
          <p:spPr>
            <a:xfrm>
              <a:off x="4455929" y="2069390"/>
              <a:ext cx="0" cy="64963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Rectangle 26"/>
            <p:cNvSpPr/>
            <p:nvPr/>
          </p:nvSpPr>
          <p:spPr>
            <a:xfrm>
              <a:off x="3600986" y="20574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Название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8" name="Rectangle 27"/>
            <p:cNvSpPr/>
            <p:nvPr/>
          </p:nvSpPr>
          <p:spPr>
            <a:xfrm>
              <a:off x="3423985" y="2209800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торговой точки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29"/>
            <p:cNvSpPr/>
            <p:nvPr/>
          </p:nvSpPr>
          <p:spPr>
            <a:xfrm>
              <a:off x="3505200" y="2371048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Адрес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60" name="Rectangle 30"/>
            <p:cNvSpPr/>
            <p:nvPr/>
          </p:nvSpPr>
          <p:spPr>
            <a:xfrm>
              <a:off x="6549808" y="21212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61" name="Rectangle 31"/>
            <p:cNvSpPr/>
            <p:nvPr/>
          </p:nvSpPr>
          <p:spPr>
            <a:xfrm>
              <a:off x="6549808" y="22736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62" name="Rectangle 32"/>
            <p:cNvSpPr/>
            <p:nvPr/>
          </p:nvSpPr>
          <p:spPr>
            <a:xfrm>
              <a:off x="6549808" y="25784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63" name="Rectangle 33"/>
            <p:cNvSpPr/>
            <p:nvPr/>
          </p:nvSpPr>
          <p:spPr>
            <a:xfrm>
              <a:off x="3576385" y="2529224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Вывеска торговых точек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64" name="Rectangle 35"/>
            <p:cNvSpPr/>
            <p:nvPr/>
          </p:nvSpPr>
          <p:spPr>
            <a:xfrm>
              <a:off x="5480075" y="3769061"/>
              <a:ext cx="1172599" cy="29221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Сохранить</a:t>
              </a:r>
            </a:p>
          </p:txBody>
        </p:sp>
        <p:sp>
          <p:nvSpPr>
            <p:cNvPr id="65" name="Plus 12"/>
            <p:cNvSpPr/>
            <p:nvPr/>
          </p:nvSpPr>
          <p:spPr>
            <a:xfrm>
              <a:off x="4382577" y="2761362"/>
              <a:ext cx="155792" cy="146106"/>
            </a:xfrm>
            <a:prstGeom prst="mathPlus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000">
                <a:latin typeface="Century Gothic" panose="020B0502020202020204" pitchFamily="34" charset="0"/>
              </a:endParaRPr>
            </a:p>
          </p:txBody>
        </p:sp>
        <p:sp>
          <p:nvSpPr>
            <p:cNvPr id="66" name="Rectangle 13"/>
            <p:cNvSpPr/>
            <p:nvPr/>
          </p:nvSpPr>
          <p:spPr>
            <a:xfrm>
              <a:off x="3618885" y="2697015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b="1" dirty="0">
                  <a:latin typeface="Century Gothic" panose="020B0502020202020204" pitchFamily="34" charset="0"/>
                </a:rPr>
                <a:t>Справочник контрагентов</a:t>
              </a:r>
              <a:endParaRPr lang="en-US" sz="1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cxnSp>
          <p:nvCxnSpPr>
            <p:cNvPr id="67" name="Straight Connector 19"/>
            <p:cNvCxnSpPr>
              <a:stCxn id="65" idx="1"/>
            </p:cNvCxnSpPr>
            <p:nvPr/>
          </p:nvCxnSpPr>
          <p:spPr>
            <a:xfrm flipH="1">
              <a:off x="4460283" y="2888102"/>
              <a:ext cx="190" cy="4234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Rectangle 26"/>
            <p:cNvSpPr/>
            <p:nvPr/>
          </p:nvSpPr>
          <p:spPr>
            <a:xfrm>
              <a:off x="3652585" y="2889063"/>
              <a:ext cx="381501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  Наименование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69" name="Rectangle 30"/>
            <p:cNvSpPr/>
            <p:nvPr/>
          </p:nvSpPr>
          <p:spPr>
            <a:xfrm>
              <a:off x="6549808" y="293623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✔</a:t>
              </a:r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70" name="Rectangle 33"/>
            <p:cNvSpPr/>
            <p:nvPr/>
          </p:nvSpPr>
          <p:spPr>
            <a:xfrm>
              <a:off x="3346475" y="3048000"/>
              <a:ext cx="3740125" cy="2539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ru-RU" sz="1000" dirty="0">
                  <a:latin typeface="Century Gothic" panose="020B0502020202020204" pitchFamily="34" charset="0"/>
                </a:rPr>
                <a:t>Код контрагент</a:t>
              </a:r>
              <a:endParaRPr lang="en-US" sz="1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71" name="Rectangle 31"/>
            <p:cNvSpPr/>
            <p:nvPr/>
          </p:nvSpPr>
          <p:spPr>
            <a:xfrm>
              <a:off x="6549808" y="242605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  <p:sp>
          <p:nvSpPr>
            <p:cNvPr id="72" name="Rectangle 31"/>
            <p:cNvSpPr/>
            <p:nvPr/>
          </p:nvSpPr>
          <p:spPr>
            <a:xfrm>
              <a:off x="6549808" y="3093002"/>
              <a:ext cx="155792" cy="111007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5397620" y="3728342"/>
            <a:ext cx="3148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Сделать возможность выбирать из нескольких таблиц 1С несколько реквизитов длля одного загружаемого тэга </a:t>
            </a:r>
            <a:r>
              <a:rPr lang="en-US" sz="1200" dirty="0">
                <a:latin typeface="Century Gothic" panose="020B0502020202020204" pitchFamily="34" charset="0"/>
              </a:rPr>
              <a:t>XML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74" name="Rectangle 15"/>
          <p:cNvSpPr/>
          <p:nvPr/>
        </p:nvSpPr>
        <p:spPr>
          <a:xfrm>
            <a:off x="5681454" y="480844"/>
            <a:ext cx="504832" cy="1687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...</a:t>
            </a:r>
            <a:endParaRPr lang="en-US" sz="1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78" name="Straight Arrow Connector 77"/>
          <p:cNvCxnSpPr>
            <a:stCxn id="38" idx="3"/>
          </p:cNvCxnSpPr>
          <p:nvPr/>
        </p:nvCxnSpPr>
        <p:spPr>
          <a:xfrm flipV="1">
            <a:off x="4513797" y="1082419"/>
            <a:ext cx="987151" cy="516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0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965" y="381000"/>
            <a:ext cx="5302835" cy="6019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381000"/>
            <a:ext cx="1267504" cy="32745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Настройки</a:t>
            </a:r>
            <a:r>
              <a:rPr lang="en-US" sz="1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ru-RU" sz="1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85922" y="5874572"/>
            <a:ext cx="924278" cy="3738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сохранить</a:t>
            </a:r>
          </a:p>
        </p:txBody>
      </p:sp>
      <p:sp>
        <p:nvSpPr>
          <p:cNvPr id="31" name="Rectangle 53"/>
          <p:cNvSpPr/>
          <p:nvPr/>
        </p:nvSpPr>
        <p:spPr>
          <a:xfrm>
            <a:off x="1707688" y="381000"/>
            <a:ext cx="1267504" cy="3274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Данные загрузки</a:t>
            </a:r>
          </a:p>
        </p:txBody>
      </p:sp>
      <p:sp>
        <p:nvSpPr>
          <p:cNvPr id="32" name="Rectangle 53"/>
          <p:cNvSpPr/>
          <p:nvPr/>
        </p:nvSpPr>
        <p:spPr>
          <a:xfrm>
            <a:off x="356848" y="388320"/>
            <a:ext cx="1267504" cy="327451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Данные выгрузки</a:t>
            </a:r>
          </a:p>
        </p:txBody>
      </p:sp>
      <p:sp>
        <p:nvSpPr>
          <p:cNvPr id="42" name="Rectangle 16"/>
          <p:cNvSpPr/>
          <p:nvPr/>
        </p:nvSpPr>
        <p:spPr>
          <a:xfrm>
            <a:off x="1118928" y="1226515"/>
            <a:ext cx="1696462" cy="2212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i="1" dirty="0">
                <a:latin typeface="Century Gothic" panose="020B0502020202020204" pitchFamily="34" charset="0"/>
              </a:rPr>
              <a:t>C:\</a:t>
            </a:r>
            <a:r>
              <a:rPr lang="ru-RU" sz="1050" i="1" dirty="0">
                <a:latin typeface="Century Gothic" panose="020B0502020202020204" pitchFamily="34" charset="0"/>
              </a:rPr>
              <a:t>....\...</a:t>
            </a:r>
          </a:p>
        </p:txBody>
      </p:sp>
      <p:sp>
        <p:nvSpPr>
          <p:cNvPr id="43" name="Rectangle 13"/>
          <p:cNvSpPr/>
          <p:nvPr/>
        </p:nvSpPr>
        <p:spPr>
          <a:xfrm>
            <a:off x="-750842" y="1219200"/>
            <a:ext cx="2912921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1" dirty="0">
                <a:latin typeface="Century Gothic" panose="020B0502020202020204" pitchFamily="34" charset="0"/>
              </a:rPr>
              <a:t>Путь</a:t>
            </a:r>
          </a:p>
        </p:txBody>
      </p:sp>
      <p:sp>
        <p:nvSpPr>
          <p:cNvPr id="44" name="Rectangle 13"/>
          <p:cNvSpPr/>
          <p:nvPr/>
        </p:nvSpPr>
        <p:spPr>
          <a:xfrm>
            <a:off x="356849" y="914400"/>
            <a:ext cx="2691152" cy="246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>
                <a:latin typeface="Century Gothic" panose="020B0502020202020204" pitchFamily="34" charset="0"/>
              </a:rPr>
              <a:t>Выгрузка из 1С</a:t>
            </a:r>
          </a:p>
        </p:txBody>
      </p:sp>
      <p:sp>
        <p:nvSpPr>
          <p:cNvPr id="45" name="Rectangle 13"/>
          <p:cNvSpPr/>
          <p:nvPr/>
        </p:nvSpPr>
        <p:spPr>
          <a:xfrm>
            <a:off x="2725879" y="914400"/>
            <a:ext cx="2912921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>
                <a:latin typeface="Century Gothic" panose="020B0502020202020204" pitchFamily="34" charset="0"/>
              </a:rPr>
              <a:t>Загрузка в 1С</a:t>
            </a:r>
          </a:p>
        </p:txBody>
      </p:sp>
      <p:sp>
        <p:nvSpPr>
          <p:cNvPr id="48" name="Rectangle 13"/>
          <p:cNvSpPr/>
          <p:nvPr/>
        </p:nvSpPr>
        <p:spPr>
          <a:xfrm>
            <a:off x="251227" y="1766085"/>
            <a:ext cx="2912921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51" name="Rectangle 63"/>
          <p:cNvSpPr/>
          <p:nvPr/>
        </p:nvSpPr>
        <p:spPr>
          <a:xfrm>
            <a:off x="697974" y="5257800"/>
            <a:ext cx="2093681" cy="31519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Выполнить выгрузку вручную</a:t>
            </a:r>
          </a:p>
        </p:txBody>
      </p:sp>
      <p:sp>
        <p:nvSpPr>
          <p:cNvPr id="53" name="Rectangle 20"/>
          <p:cNvSpPr/>
          <p:nvPr/>
        </p:nvSpPr>
        <p:spPr>
          <a:xfrm>
            <a:off x="738645" y="3837104"/>
            <a:ext cx="2028971" cy="2014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2:00:00</a:t>
            </a:r>
          </a:p>
        </p:txBody>
      </p:sp>
      <p:sp>
        <p:nvSpPr>
          <p:cNvPr id="54" name="Rectangle 20"/>
          <p:cNvSpPr/>
          <p:nvPr/>
        </p:nvSpPr>
        <p:spPr>
          <a:xfrm>
            <a:off x="3224816" y="3823498"/>
            <a:ext cx="2099666" cy="2151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2:00:00</a:t>
            </a:r>
          </a:p>
        </p:txBody>
      </p:sp>
      <p:sp>
        <p:nvSpPr>
          <p:cNvPr id="55" name="Rectangle 20"/>
          <p:cNvSpPr/>
          <p:nvPr/>
        </p:nvSpPr>
        <p:spPr>
          <a:xfrm>
            <a:off x="734634" y="4446704"/>
            <a:ext cx="2028971" cy="2014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10:30:00</a:t>
            </a:r>
          </a:p>
        </p:txBody>
      </p:sp>
      <p:sp>
        <p:nvSpPr>
          <p:cNvPr id="56" name="Rectangle 20"/>
          <p:cNvSpPr/>
          <p:nvPr/>
        </p:nvSpPr>
        <p:spPr>
          <a:xfrm>
            <a:off x="3234334" y="4433098"/>
            <a:ext cx="2099666" cy="2151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10:30:00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65221" y="875207"/>
            <a:ext cx="2481651" cy="4846965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Rectangle 58"/>
          <p:cNvSpPr/>
          <p:nvPr/>
        </p:nvSpPr>
        <p:spPr>
          <a:xfrm>
            <a:off x="3124200" y="875207"/>
            <a:ext cx="2326682" cy="4846965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Rectangle 16"/>
          <p:cNvSpPr/>
          <p:nvPr/>
        </p:nvSpPr>
        <p:spPr>
          <a:xfrm>
            <a:off x="3768589" y="1199448"/>
            <a:ext cx="1565411" cy="2483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i="1" dirty="0">
                <a:latin typeface="Century Gothic" panose="020B0502020202020204" pitchFamily="34" charset="0"/>
              </a:rPr>
              <a:t>C:\</a:t>
            </a:r>
            <a:r>
              <a:rPr lang="ru-RU" sz="1050" i="1" dirty="0">
                <a:latin typeface="Century Gothic" panose="020B0502020202020204" pitchFamily="34" charset="0"/>
              </a:rPr>
              <a:t>....\...</a:t>
            </a:r>
          </a:p>
        </p:txBody>
      </p:sp>
      <p:sp>
        <p:nvSpPr>
          <p:cNvPr id="64" name="Rectangle 13"/>
          <p:cNvSpPr/>
          <p:nvPr/>
        </p:nvSpPr>
        <p:spPr>
          <a:xfrm>
            <a:off x="2012351" y="1193884"/>
            <a:ext cx="2912921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50" b="1" dirty="0">
                <a:latin typeface="Century Gothic" panose="020B0502020202020204" pitchFamily="34" charset="0"/>
              </a:rPr>
              <a:t>Путь</a:t>
            </a:r>
          </a:p>
        </p:txBody>
      </p:sp>
      <p:sp>
        <p:nvSpPr>
          <p:cNvPr id="65" name="Rectangle 22"/>
          <p:cNvSpPr/>
          <p:nvPr/>
        </p:nvSpPr>
        <p:spPr>
          <a:xfrm>
            <a:off x="668583" y="3359948"/>
            <a:ext cx="20950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Указать частоту выгрузки Каждые -  </a:t>
            </a:r>
            <a:r>
              <a:rPr lang="en-US" sz="1000" dirty="0">
                <a:latin typeface="Century Gothic" panose="020B0502020202020204" pitchFamily="34" charset="0"/>
              </a:rPr>
              <a:t>HH</a:t>
            </a:r>
            <a:r>
              <a:rPr lang="ru-RU" sz="1000" dirty="0">
                <a:latin typeface="Century Gothic" panose="020B0502020202020204" pitchFamily="34" charset="0"/>
              </a:rPr>
              <a:t>:</a:t>
            </a:r>
            <a:r>
              <a:rPr lang="en-US" sz="1000" dirty="0">
                <a:latin typeface="Century Gothic" panose="020B0502020202020204" pitchFamily="34" charset="0"/>
              </a:rPr>
              <a:t>MM</a:t>
            </a:r>
            <a:r>
              <a:rPr lang="ru-RU" sz="1000" dirty="0">
                <a:latin typeface="Century Gothic" panose="020B0502020202020204" pitchFamily="34" charset="0"/>
              </a:rPr>
              <a:t>:</a:t>
            </a:r>
            <a:r>
              <a:rPr lang="en-US" sz="1000" dirty="0">
                <a:latin typeface="Century Gothic" panose="020B0502020202020204" pitchFamily="34" charset="0"/>
              </a:rPr>
              <a:t>SS</a:t>
            </a:r>
          </a:p>
        </p:txBody>
      </p:sp>
      <p:sp>
        <p:nvSpPr>
          <p:cNvPr id="66" name="Rectangle 22"/>
          <p:cNvSpPr/>
          <p:nvPr/>
        </p:nvSpPr>
        <p:spPr>
          <a:xfrm>
            <a:off x="696633" y="2898040"/>
            <a:ext cx="20950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>
                <a:latin typeface="Century Gothic" panose="020B0502020202020204" pitchFamily="34" charset="0"/>
              </a:rPr>
              <a:t>Настройки автоматического обмена</a:t>
            </a:r>
            <a:endParaRPr lang="en-US" sz="1000" b="1" dirty="0">
              <a:latin typeface="Century Gothic" panose="020B0502020202020204" pitchFamily="34" charset="0"/>
            </a:endParaRPr>
          </a:p>
        </p:txBody>
      </p:sp>
      <p:sp>
        <p:nvSpPr>
          <p:cNvPr id="67" name="Rectangle 22"/>
          <p:cNvSpPr/>
          <p:nvPr/>
        </p:nvSpPr>
        <p:spPr>
          <a:xfrm>
            <a:off x="3204644" y="2910639"/>
            <a:ext cx="20950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b="1" dirty="0">
                <a:latin typeface="Century Gothic" panose="020B0502020202020204" pitchFamily="34" charset="0"/>
              </a:rPr>
              <a:t>Настройки автоматического обмена</a:t>
            </a:r>
            <a:endParaRPr lang="en-US" sz="1000" b="1" dirty="0">
              <a:latin typeface="Century Gothic" panose="020B0502020202020204" pitchFamily="34" charset="0"/>
            </a:endParaRPr>
          </a:p>
        </p:txBody>
      </p:sp>
      <p:sp>
        <p:nvSpPr>
          <p:cNvPr id="68" name="Rectangle 22"/>
          <p:cNvSpPr/>
          <p:nvPr/>
        </p:nvSpPr>
        <p:spPr>
          <a:xfrm>
            <a:off x="3164148" y="3352800"/>
            <a:ext cx="209502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Указать частоту загрузки Каждые </a:t>
            </a:r>
            <a:r>
              <a:rPr lang="en-US" sz="1000" dirty="0">
                <a:latin typeface="Century Gothic" panose="020B0502020202020204" pitchFamily="34" charset="0"/>
              </a:rPr>
              <a:t>HH</a:t>
            </a:r>
            <a:r>
              <a:rPr lang="ru-RU" sz="1000" dirty="0">
                <a:latin typeface="Century Gothic" panose="020B0502020202020204" pitchFamily="34" charset="0"/>
              </a:rPr>
              <a:t>:</a:t>
            </a:r>
            <a:r>
              <a:rPr lang="en-US" sz="1000" dirty="0">
                <a:latin typeface="Century Gothic" panose="020B0502020202020204" pitchFamily="34" charset="0"/>
              </a:rPr>
              <a:t>MM</a:t>
            </a:r>
            <a:r>
              <a:rPr lang="ru-RU" sz="1000" dirty="0">
                <a:latin typeface="Century Gothic" panose="020B0502020202020204" pitchFamily="34" charset="0"/>
              </a:rPr>
              <a:t>:</a:t>
            </a:r>
            <a:r>
              <a:rPr lang="en-US" sz="1000" dirty="0">
                <a:latin typeface="Century Gothic" panose="020B0502020202020204" pitchFamily="34" charset="0"/>
              </a:rPr>
              <a:t>SS</a:t>
            </a:r>
          </a:p>
        </p:txBody>
      </p:sp>
      <p:sp>
        <p:nvSpPr>
          <p:cNvPr id="69" name="Rectangle 22"/>
          <p:cNvSpPr/>
          <p:nvPr/>
        </p:nvSpPr>
        <p:spPr>
          <a:xfrm>
            <a:off x="705619" y="4092059"/>
            <a:ext cx="2095022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Время старта выгрузки</a:t>
            </a:r>
            <a:endParaRPr lang="en-US" sz="1000" dirty="0">
              <a:latin typeface="Century Gothic" panose="020B0502020202020204" pitchFamily="34" charset="0"/>
            </a:endParaRPr>
          </a:p>
        </p:txBody>
      </p:sp>
      <p:sp>
        <p:nvSpPr>
          <p:cNvPr id="70" name="Rectangle 22"/>
          <p:cNvSpPr/>
          <p:nvPr/>
        </p:nvSpPr>
        <p:spPr>
          <a:xfrm>
            <a:off x="3252358" y="4103499"/>
            <a:ext cx="2095022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Время старта загрузки</a:t>
            </a:r>
            <a:endParaRPr lang="en-US" sz="1000" dirty="0">
              <a:latin typeface="Century Gothic" panose="020B0502020202020204" pitchFamily="34" charset="0"/>
            </a:endParaRPr>
          </a:p>
        </p:txBody>
      </p:sp>
      <p:sp>
        <p:nvSpPr>
          <p:cNvPr id="71" name="Rectangle 20"/>
          <p:cNvSpPr/>
          <p:nvPr/>
        </p:nvSpPr>
        <p:spPr>
          <a:xfrm>
            <a:off x="714815" y="4980104"/>
            <a:ext cx="2028971" cy="2014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72" name="Rectangle 22"/>
          <p:cNvSpPr/>
          <p:nvPr/>
        </p:nvSpPr>
        <p:spPr>
          <a:xfrm>
            <a:off x="685800" y="4701659"/>
            <a:ext cx="2095022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Глубина выгрузки в днях</a:t>
            </a:r>
            <a:endParaRPr lang="en-US" sz="1000" dirty="0">
              <a:latin typeface="Century Gothic" panose="020B0502020202020204" pitchFamily="34" charset="0"/>
            </a:endParaRPr>
          </a:p>
        </p:txBody>
      </p:sp>
      <p:sp>
        <p:nvSpPr>
          <p:cNvPr id="73" name="Rectangle 20"/>
          <p:cNvSpPr/>
          <p:nvPr/>
        </p:nvSpPr>
        <p:spPr>
          <a:xfrm>
            <a:off x="3249743" y="4970621"/>
            <a:ext cx="2100252" cy="227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i="1" dirty="0">
                <a:latin typeface="Century Gothic" panose="020B0502020202020204" pitchFamily="34" charset="0"/>
              </a:rPr>
              <a:t>30</a:t>
            </a:r>
          </a:p>
        </p:txBody>
      </p:sp>
      <p:sp>
        <p:nvSpPr>
          <p:cNvPr id="74" name="Rectangle 22"/>
          <p:cNvSpPr/>
          <p:nvPr/>
        </p:nvSpPr>
        <p:spPr>
          <a:xfrm>
            <a:off x="3276600" y="4724400"/>
            <a:ext cx="2095022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000" dirty="0">
                <a:latin typeface="Century Gothic" panose="020B0502020202020204" pitchFamily="34" charset="0"/>
              </a:rPr>
              <a:t>Глубина загрузки в днях</a:t>
            </a:r>
            <a:endParaRPr lang="en-US" sz="1000" dirty="0">
              <a:latin typeface="Century Gothic" panose="020B0502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248400" y="3709652"/>
            <a:ext cx="251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Выгружать, например, каждые 2 часа, начиная с 10:30 утра, глубину выгрузки за последние 30 дней.</a:t>
            </a:r>
          </a:p>
          <a:p>
            <a:r>
              <a:rPr lang="ru-RU" sz="1200" dirty="0">
                <a:latin typeface="Century Gothic" panose="020B0502020202020204" pitchFamily="34" charset="0"/>
              </a:rPr>
              <a:t>Глубина выгрузки распространяется только на документы (</a:t>
            </a:r>
            <a:r>
              <a:rPr lang="en-US" sz="1200" dirty="0">
                <a:latin typeface="Century Gothic" panose="020B0502020202020204" pitchFamily="34" charset="0"/>
              </a:rPr>
              <a:t>documents) </a:t>
            </a:r>
            <a:r>
              <a:rPr lang="ru-RU" sz="1200" dirty="0">
                <a:latin typeface="Century Gothic" panose="020B0502020202020204" pitchFamily="34" charset="0"/>
              </a:rPr>
              <a:t>см. колонку «Тэг 0» в эксель файле</a:t>
            </a:r>
          </a:p>
        </p:txBody>
      </p:sp>
      <p:sp>
        <p:nvSpPr>
          <p:cNvPr id="77" name="Right Brace 76"/>
          <p:cNvSpPr/>
          <p:nvPr/>
        </p:nvSpPr>
        <p:spPr>
          <a:xfrm>
            <a:off x="5842162" y="3552855"/>
            <a:ext cx="406238" cy="19335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9" name="Straight Arrow Connector 78"/>
          <p:cNvCxnSpPr>
            <a:stCxn id="51" idx="3"/>
          </p:cNvCxnSpPr>
          <p:nvPr/>
        </p:nvCxnSpPr>
        <p:spPr>
          <a:xfrm>
            <a:off x="2791655" y="5415397"/>
            <a:ext cx="3685345" cy="178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629400" y="5438679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Выполнить принудительную выгрузку по выбранной глубине в днях</a:t>
            </a:r>
          </a:p>
        </p:txBody>
      </p:sp>
      <p:cxnSp>
        <p:nvCxnSpPr>
          <p:cNvPr id="88" name="Straight Arrow Connector 87"/>
          <p:cNvCxnSpPr>
            <a:stCxn id="63" idx="3"/>
            <a:endCxn id="91" idx="1"/>
          </p:cNvCxnSpPr>
          <p:nvPr/>
        </p:nvCxnSpPr>
        <p:spPr>
          <a:xfrm flipV="1">
            <a:off x="5334000" y="832279"/>
            <a:ext cx="918748" cy="491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252748" y="509113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Путь к папке откуда должны загружаться в 1С данные в формате </a:t>
            </a:r>
            <a:r>
              <a:rPr lang="en-US" sz="1200" dirty="0">
                <a:latin typeface="Century Gothic" panose="020B0502020202020204" pitchFamily="34" charset="0"/>
              </a:rPr>
              <a:t>XML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cxnSp>
        <p:nvCxnSpPr>
          <p:cNvPr id="93" name="Straight Arrow Connector 92"/>
          <p:cNvCxnSpPr>
            <a:stCxn id="42" idx="3"/>
          </p:cNvCxnSpPr>
          <p:nvPr/>
        </p:nvCxnSpPr>
        <p:spPr>
          <a:xfrm>
            <a:off x="2815390" y="1337158"/>
            <a:ext cx="3477117" cy="558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6220870" y="1290753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Путь к папке куда должны выгружаться данные  из 1С в формате </a:t>
            </a:r>
            <a:r>
              <a:rPr lang="en-US" sz="1200" dirty="0">
                <a:latin typeface="Century Gothic" panose="020B0502020202020204" pitchFamily="34" charset="0"/>
              </a:rPr>
              <a:t>XML</a:t>
            </a:r>
            <a:endParaRPr lang="ru-RU" sz="1200" dirty="0">
              <a:latin typeface="Century Gothic" panose="020B0502020202020204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276600" y="1868258"/>
            <a:ext cx="300556" cy="246221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  <a:endParaRPr lang="ru-RU" dirty="0"/>
          </a:p>
        </p:txBody>
      </p:sp>
      <p:sp>
        <p:nvSpPr>
          <p:cNvPr id="98" name="Rectangle 97"/>
          <p:cNvSpPr/>
          <p:nvPr/>
        </p:nvSpPr>
        <p:spPr>
          <a:xfrm>
            <a:off x="3660334" y="1809690"/>
            <a:ext cx="168704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000" dirty="0">
                <a:latin typeface="Century Gothic" panose="020B0502020202020204" pitchFamily="34" charset="0"/>
              </a:rPr>
              <a:t>Загрузить только изменения</a:t>
            </a:r>
            <a:endParaRPr lang="en-US" sz="1000" cap="none" spc="0" dirty="0">
              <a:ln w="0"/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248400" y="1981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Удалить дубли всех записей в1С  после загрузки</a:t>
            </a:r>
          </a:p>
        </p:txBody>
      </p:sp>
      <p:cxnSp>
        <p:nvCxnSpPr>
          <p:cNvPr id="102" name="Straight Arrow Connector 101"/>
          <p:cNvCxnSpPr>
            <a:endCxn id="100" idx="1"/>
          </p:cNvCxnSpPr>
          <p:nvPr/>
        </p:nvCxnSpPr>
        <p:spPr>
          <a:xfrm>
            <a:off x="4925272" y="2033071"/>
            <a:ext cx="1323128" cy="178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19"/>
          <p:cNvSpPr/>
          <p:nvPr/>
        </p:nvSpPr>
        <p:spPr>
          <a:xfrm>
            <a:off x="3426334" y="5865446"/>
            <a:ext cx="924278" cy="3901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latin typeface="Century Gothic" panose="020B0502020202020204" pitchFamily="34" charset="0"/>
              </a:rPr>
              <a:t>Загрузить настройки</a:t>
            </a:r>
            <a:endParaRPr lang="ru-RU" sz="1000" dirty="0">
              <a:latin typeface="Century Gothic" panose="020B0502020202020204" pitchFamily="34" charset="0"/>
            </a:endParaRPr>
          </a:p>
        </p:txBody>
      </p:sp>
      <p:cxnSp>
        <p:nvCxnSpPr>
          <p:cNvPr id="47" name="Straight Arrow Connector 78"/>
          <p:cNvCxnSpPr>
            <a:stCxn id="46" idx="2"/>
          </p:cNvCxnSpPr>
          <p:nvPr/>
        </p:nvCxnSpPr>
        <p:spPr>
          <a:xfrm>
            <a:off x="3888473" y="6255572"/>
            <a:ext cx="2331853" cy="185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184769" y="60502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Century Gothic" panose="020B0502020202020204" pitchFamily="34" charset="0"/>
              </a:rPr>
              <a:t>При нажатии должно открываться окно где указывается путь до файла настроек</a:t>
            </a:r>
            <a:endParaRPr lang="ru-RU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26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621810"/>
            <a:ext cx="8153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Century Gothic" panose="020B0502020202020204" pitchFamily="34" charset="0"/>
              </a:rPr>
              <a:t>Критерии приема работы</a:t>
            </a:r>
          </a:p>
          <a:p>
            <a:endParaRPr lang="ru-RU" sz="1200" b="1" dirty="0">
              <a:latin typeface="Century Gothic" panose="020B0502020202020204" pitchFamily="34" charset="0"/>
            </a:endParaRPr>
          </a:p>
          <a:p>
            <a:pPr marL="228600" indent="-228600">
              <a:buAutoNum type="arabicPeriod"/>
            </a:pPr>
            <a:r>
              <a:rPr lang="ru-RU" sz="1200" dirty="0">
                <a:latin typeface="Century Gothic" panose="020B0502020202020204" pitchFamily="34" charset="0"/>
              </a:rPr>
              <a:t>Должно работать на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7.7 комплексная, 7.7 </a:t>
            </a:r>
            <a:r>
              <a:rPr lang="ru-RU" sz="1200" dirty="0" err="1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ТиС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7.7 Бухгалтерия,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8.2 УПП, 8.2</a:t>
            </a: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УТ, </a:t>
            </a: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8.3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УТ, 8.3 </a:t>
            </a: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ERP</a:t>
            </a: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любого справочника должны совпадать с ссылками на этот же справочник в документах и регистрах</a:t>
            </a:r>
          </a:p>
          <a:p>
            <a:pPr marL="228600" indent="-228600">
              <a:buAutoNum type="arabicPeriod"/>
            </a:pP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Выбранные на загрузку данные из 1С должны совпадать с данными </a:t>
            </a: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XML</a:t>
            </a: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Загружаемые данные из </a:t>
            </a:r>
            <a:r>
              <a:rPr lang="en-US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XML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должны совпадать с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записанными </a:t>
            </a:r>
            <a:r>
              <a:rPr lang="ru-RU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2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1С</a:t>
            </a:r>
          </a:p>
          <a:p>
            <a:pPr marL="228600" indent="-228600">
              <a:buAutoNum type="arabicPeriod"/>
            </a:pPr>
            <a:endParaRPr lang="ru-RU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ru-RU" sz="1200" dirty="0">
              <a:solidFill>
                <a:srgbClr val="FF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ru-RU" sz="1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5200</TotalTime>
  <Words>1014</Words>
  <Application>Microsoft Office PowerPoint</Application>
  <PresentationFormat>Экран (4:3)</PresentationFormat>
  <Paragraphs>258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Ivkin, Sergey SNAO-DIR/18</dc:creator>
  <cp:lastModifiedBy>Sergey Ivkin</cp:lastModifiedBy>
  <cp:revision>145</cp:revision>
  <dcterms:created xsi:type="dcterms:W3CDTF">2006-08-16T00:00:00Z</dcterms:created>
  <dcterms:modified xsi:type="dcterms:W3CDTF">2017-07-11T10:00:29Z</dcterms:modified>
</cp:coreProperties>
</file>