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5" r:id="rId5"/>
    <p:sldId id="266" r:id="rId6"/>
    <p:sldId id="262" r:id="rId7"/>
    <p:sldId id="267" r:id="rId8"/>
    <p:sldId id="272" r:id="rId9"/>
    <p:sldId id="271" r:id="rId10"/>
    <p:sldId id="268" r:id="rId11"/>
    <p:sldId id="270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  <a:srgbClr val="FF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отчисленных студентов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Допущены к ВКР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mmm\-yy</c:formatCode>
                <c:ptCount val="3"/>
                <c:pt idx="0">
                  <c:v>44593</c:v>
                </c:pt>
                <c:pt idx="1">
                  <c:v>44652</c:v>
                </c:pt>
                <c:pt idx="2">
                  <c:v>44713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</c:v>
                </c:pt>
                <c:pt idx="1">
                  <c:v>66</c:v>
                </c:pt>
                <c:pt idx="2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Отчислены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mmm\-yy</c:formatCode>
                <c:ptCount val="3"/>
                <c:pt idx="0">
                  <c:v>44593</c:v>
                </c:pt>
                <c:pt idx="1">
                  <c:v>44652</c:v>
                </c:pt>
                <c:pt idx="2">
                  <c:v>44713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</c:v>
                </c:pt>
                <c:pt idx="1">
                  <c:v>60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491256"/>
        <c:axId val="14849164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Всего студентов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Лист1!$A$2:$A$4</c15:sqref>
                        </c15:formulaRef>
                      </c:ext>
                    </c:extLst>
                    <c:numCache>
                      <c:formatCode>mmm\-yy</c:formatCode>
                      <c:ptCount val="3"/>
                      <c:pt idx="0">
                        <c:v>44593</c:v>
                      </c:pt>
                      <c:pt idx="1">
                        <c:v>44652</c:v>
                      </c:pt>
                      <c:pt idx="2">
                        <c:v>44713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Лист1!$D$2:$D$4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2</c:v>
                      </c:pt>
                      <c:pt idx="1">
                        <c:v>2</c:v>
                      </c:pt>
                      <c:pt idx="2">
                        <c:v>3</c:v>
                      </c:pt>
                    </c:numCache>
                  </c:numRef>
                </c:val>
              </c15:ser>
            </c15:filteredBarSeries>
          </c:ext>
        </c:extLst>
      </c:barChart>
      <c:dateAx>
        <c:axId val="14849125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491640"/>
        <c:crosses val="autoZero"/>
        <c:auto val="1"/>
        <c:lblOffset val="100"/>
        <c:baseTimeUnit val="months"/>
      </c:dateAx>
      <c:valAx>
        <c:axId val="14849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491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037081230434059"/>
          <c:y val="0.86451907561192598"/>
          <c:w val="0.35614411552004172"/>
          <c:h val="0.104764196711213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23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52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86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8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5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0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10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88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17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6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92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ECC1-B1FE-4F2D-B9C8-61AA85271EF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CC01B-0357-43C9-BB81-8263B399C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"/>
          <p:cNvSpPr/>
          <p:nvPr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 extrusionOk="0">
                <a:moveTo>
                  <a:pt x="0" y="0"/>
                </a:moveTo>
                <a:lnTo>
                  <a:pt x="18287998" y="0"/>
                </a:lnTo>
                <a:lnTo>
                  <a:pt x="18287998" y="10286998"/>
                </a:lnTo>
                <a:lnTo>
                  <a:pt x="0" y="10286998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27" name="object 3"/>
          <p:cNvSpPr txBox="1"/>
          <p:nvPr/>
        </p:nvSpPr>
        <p:spPr bwMode="auto">
          <a:xfrm>
            <a:off x="677332" y="770555"/>
            <a:ext cx="9401218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 marR="3387">
              <a:lnSpc>
                <a:spcPct val="79700"/>
              </a:lnSpc>
              <a:defRPr/>
            </a:pPr>
            <a:r>
              <a:rPr lang="ru-RU" sz="8000" spc="-553" dirty="0">
                <a:solidFill>
                  <a:schemeClr val="tx1"/>
                </a:solidFill>
                <a:latin typeface="Calibri Light"/>
                <a:cs typeface="Calibri Light"/>
              </a:rPr>
              <a:t>Факультет информационных технологий</a:t>
            </a:r>
            <a:endParaRPr sz="8000" dirty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  <p:sp>
        <p:nvSpPr>
          <p:cNvPr id="28" name="object 5"/>
          <p:cNvSpPr/>
          <p:nvPr/>
        </p:nvSpPr>
        <p:spPr bwMode="auto">
          <a:xfrm>
            <a:off x="6715206" y="5928160"/>
            <a:ext cx="4791287" cy="0"/>
          </a:xfrm>
          <a:custGeom>
            <a:avLst/>
            <a:gdLst/>
            <a:ahLst/>
            <a:cxnLst/>
            <a:rect l="l" t="t" r="r" b="b"/>
            <a:pathLst>
              <a:path w="7186930" extrusionOk="0">
                <a:moveTo>
                  <a:pt x="0" y="0"/>
                </a:moveTo>
                <a:lnTo>
                  <a:pt x="7186488" y="0"/>
                </a:lnTo>
              </a:path>
            </a:pathLst>
          </a:custGeom>
          <a:ln w="39369">
            <a:solidFill>
              <a:srgbClr val="BC0000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>
              <a:solidFill>
                <a:schemeClr val="tx1"/>
              </a:solidFill>
            </a:endParaRPr>
          </a:p>
        </p:txBody>
      </p:sp>
      <p:sp>
        <p:nvSpPr>
          <p:cNvPr id="29" name="object 7"/>
          <p:cNvSpPr/>
          <p:nvPr/>
        </p:nvSpPr>
        <p:spPr bwMode="auto">
          <a:xfrm>
            <a:off x="9919730" y="5846972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>
              <a:solidFill>
                <a:schemeClr val="tx1"/>
              </a:solidFill>
            </a:endParaRPr>
          </a:p>
        </p:txBody>
      </p:sp>
      <p:sp>
        <p:nvSpPr>
          <p:cNvPr id="30" name="object 8"/>
          <p:cNvSpPr/>
          <p:nvPr/>
        </p:nvSpPr>
        <p:spPr bwMode="auto">
          <a:xfrm>
            <a:off x="10202077" y="5846972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>
              <a:solidFill>
                <a:schemeClr val="tx1"/>
              </a:solidFill>
            </a:endParaRPr>
          </a:p>
        </p:txBody>
      </p:sp>
      <p:sp>
        <p:nvSpPr>
          <p:cNvPr id="31" name="object 9"/>
          <p:cNvSpPr/>
          <p:nvPr/>
        </p:nvSpPr>
        <p:spPr bwMode="auto">
          <a:xfrm>
            <a:off x="10484422" y="5846972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>
              <a:solidFill>
                <a:schemeClr val="tx1"/>
              </a:solidFill>
            </a:endParaRPr>
          </a:p>
        </p:txBody>
      </p:sp>
      <p:sp>
        <p:nvSpPr>
          <p:cNvPr id="32" name="object 10"/>
          <p:cNvSpPr/>
          <p:nvPr/>
        </p:nvSpPr>
        <p:spPr bwMode="auto">
          <a:xfrm>
            <a:off x="205946" y="5173362"/>
            <a:ext cx="6509547" cy="1050187"/>
          </a:xfrm>
          <a:custGeom>
            <a:avLst/>
            <a:gdLst/>
            <a:ahLst/>
            <a:cxnLst/>
            <a:rect l="l" t="t" r="r" b="b"/>
            <a:pathLst>
              <a:path w="8568055" h="1024254" extrusionOk="0">
                <a:moveTo>
                  <a:pt x="0" y="0"/>
                </a:moveTo>
                <a:lnTo>
                  <a:pt x="8567626" y="0"/>
                </a:lnTo>
                <a:lnTo>
                  <a:pt x="8567626" y="1024022"/>
                </a:lnTo>
                <a:lnTo>
                  <a:pt x="0" y="1024022"/>
                </a:lnTo>
                <a:lnTo>
                  <a:pt x="0" y="0"/>
                </a:lnTo>
                <a:close/>
              </a:path>
            </a:pathLst>
          </a:custGeom>
          <a:solidFill>
            <a:srgbClr val="BC0000"/>
          </a:solidFill>
          <a:ln>
            <a:noFill/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33" name="object 15"/>
          <p:cNvSpPr txBox="1"/>
          <p:nvPr/>
        </p:nvSpPr>
        <p:spPr bwMode="auto">
          <a:xfrm>
            <a:off x="675503" y="5253103"/>
            <a:ext cx="561820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 algn="ctr">
              <a:defRPr/>
            </a:pPr>
            <a:r>
              <a:rPr lang="ru-RU" sz="2800" b="1" spc="52" dirty="0" smtClean="0">
                <a:solidFill>
                  <a:srgbClr val="FFFFFF"/>
                </a:solidFill>
                <a:latin typeface="+mj-lt"/>
                <a:cs typeface="Tahoma"/>
              </a:rPr>
              <a:t>Защита ВКР. Практики. Сроки. Объём работы.</a:t>
            </a:r>
            <a:endParaRPr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811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 bwMode="auto">
          <a:xfrm>
            <a:off x="125441" y="74141"/>
            <a:ext cx="11881320" cy="5681696"/>
          </a:xfrm>
          <a:prstGeom prst="roundRect">
            <a:avLst>
              <a:gd name="adj" fmla="val 1944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66178" y="263120"/>
            <a:ext cx="11449272" cy="828675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Защита выпускной квалификационной работы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906655" y="1341952"/>
            <a:ext cx="3635185" cy="1154279"/>
          </a:xfrm>
          <a:prstGeom prst="roundRect">
            <a:avLst>
              <a:gd name="adj" fmla="val 7072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по расписанию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905461" y="2618664"/>
            <a:ext cx="3630365" cy="1154279"/>
          </a:xfrm>
          <a:prstGeom prst="roundRect">
            <a:avLst>
              <a:gd name="adj" fmla="val 7072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по презентации 5…7 минут (максимум, с учетом демонстрации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6433293" y="1354268"/>
            <a:ext cx="3779201" cy="1154279"/>
          </a:xfrm>
          <a:prstGeom prst="roundRect">
            <a:avLst>
              <a:gd name="adj" fmla="val 7072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 работы ИС ОБЯЗАТЕЛЬНА!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6449492" y="2643378"/>
            <a:ext cx="3790139" cy="1154279"/>
          </a:xfrm>
          <a:prstGeom prst="roundRect">
            <a:avLst>
              <a:gd name="adj" fmla="val 7072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к докладчику от членов ГЭК – 5 минут. На любые вопросы необходимо аргументированно отвечать.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1917816" y="3912973"/>
            <a:ext cx="3634487" cy="852630"/>
          </a:xfrm>
          <a:prstGeom prst="roundRect">
            <a:avLst>
              <a:gd name="adj" fmla="val 7072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 оценок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12" name="object 21"/>
          <p:cNvSpPr/>
          <p:nvPr/>
        </p:nvSpPr>
        <p:spPr bwMode="auto">
          <a:xfrm>
            <a:off x="677562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3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4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5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265" y="4860323"/>
            <a:ext cx="11145795" cy="85673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красного диплома необходимо: 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75% - оценок «Отлично» и не более 25% - оценок «Хорошо» (включая оценку ВКР)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иметь оценок «Удовлетворительно»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6460984" y="3917092"/>
            <a:ext cx="3778649" cy="852630"/>
          </a:xfrm>
          <a:prstGeom prst="roundRect">
            <a:avLst>
              <a:gd name="adj" fmla="val 7072"/>
            </a:avLst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диплома через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14-21 день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3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163" y="208607"/>
            <a:ext cx="10515600" cy="6349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Магистратура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24001" y="1268628"/>
            <a:ext cx="2866767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Очная форма обучения</a:t>
            </a:r>
            <a:endParaRPr lang="ru-RU" sz="20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998043" y="1264510"/>
            <a:ext cx="2866767" cy="6219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Заочная форма обучения ДОТ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0726" y="3225113"/>
            <a:ext cx="4979772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Профиль: Управление </a:t>
            </a:r>
            <a:r>
              <a:rPr lang="ru-RU" sz="2000" b="1" dirty="0"/>
              <a:t>разработкой корпоративных информационных систем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6228" y="2244813"/>
            <a:ext cx="3653480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Прикладная информатика [09.04.03] Магистр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36358" y="4188940"/>
            <a:ext cx="2866767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Срок обучения: 2 года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2710249" y="1919416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722605" y="2895600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726725" y="3855308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49082" y="2224218"/>
            <a:ext cx="3653480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Прикладная информатика [09.04.03] Магистр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97148" y="3204519"/>
            <a:ext cx="4979772" cy="609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Профиль: Управление </a:t>
            </a:r>
            <a:r>
              <a:rPr lang="ru-RU" sz="2000" b="1" dirty="0"/>
              <a:t>разработкой корпоративных информационных систем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20931" y="4176584"/>
            <a:ext cx="3220993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Срок обучения: </a:t>
            </a:r>
            <a:r>
              <a:rPr lang="ru-RU" sz="2000" b="1" dirty="0" smtClean="0"/>
              <a:t>2,5 </a:t>
            </a:r>
            <a:r>
              <a:rPr lang="ru-RU" sz="2000" b="1" dirty="0"/>
              <a:t>года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8192531" y="3842952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8163698" y="2875005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8143104" y="1915298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19" name="object 21"/>
          <p:cNvSpPr/>
          <p:nvPr/>
        </p:nvSpPr>
        <p:spPr bwMode="auto">
          <a:xfrm>
            <a:off x="677562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20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21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22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565190" y="5132173"/>
            <a:ext cx="2866767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Стоимость: 60 000 руб./сем</a:t>
            </a:r>
            <a:endParaRPr lang="ru-RU" sz="20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680887" y="5140411"/>
            <a:ext cx="3286898" cy="60136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Стоимость: 35 000 руб./сем</a:t>
            </a:r>
            <a:endParaRPr lang="ru-RU" sz="2000" b="1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8221364" y="4819136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2734963" y="4819136"/>
            <a:ext cx="420129" cy="2965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306596" y="6187446"/>
            <a:ext cx="8126940" cy="6013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Очная форма - официальная отсрочка от службы в армии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5839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897" y="365125"/>
            <a:ext cx="11114903" cy="85407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Телеграмм канал ФИТ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5" name="object 21"/>
          <p:cNvSpPr/>
          <p:nvPr/>
        </p:nvSpPr>
        <p:spPr bwMode="auto">
          <a:xfrm>
            <a:off x="677562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6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8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3" y="1351005"/>
            <a:ext cx="3448656" cy="4312766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4777946" y="1408670"/>
            <a:ext cx="4366054" cy="238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информация по ГИА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82066" y="1907059"/>
            <a:ext cx="4366054" cy="238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ГИА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94422" y="2438401"/>
            <a:ext cx="4366054" cy="238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допущенных студентов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06779" y="2945027"/>
            <a:ext cx="4366054" cy="238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отчисленных студентов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 bwMode="auto">
          <a:xfrm rot="10800000">
            <a:off x="4242546" y="1393868"/>
            <a:ext cx="329454" cy="286650"/>
          </a:xfrm>
          <a:prstGeom prst="rightArrow">
            <a:avLst>
              <a:gd name="adj1" fmla="val 6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 bwMode="auto">
          <a:xfrm rot="10800000">
            <a:off x="4254903" y="1900495"/>
            <a:ext cx="329454" cy="286650"/>
          </a:xfrm>
          <a:prstGeom prst="rightArrow">
            <a:avLst>
              <a:gd name="adj1" fmla="val 6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 bwMode="auto">
          <a:xfrm rot="10800000">
            <a:off x="4279616" y="2411241"/>
            <a:ext cx="329454" cy="286650"/>
          </a:xfrm>
          <a:prstGeom prst="rightArrow">
            <a:avLst>
              <a:gd name="adj1" fmla="val 6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 rot="10800000">
            <a:off x="4279617" y="2930225"/>
            <a:ext cx="329454" cy="286650"/>
          </a:xfrm>
          <a:prstGeom prst="rightArrow">
            <a:avLst>
              <a:gd name="adj1" fmla="val 60000"/>
              <a:gd name="adj2" fmla="val 50000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588475" y="3970638"/>
            <a:ext cx="4769708" cy="8732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Подписывайся на наш Телеграмм канал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83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74" y="175655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График выпускного семестра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8369" y="1474573"/>
            <a:ext cx="3006810" cy="107915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06.02.2023 – 26.02.2023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 и семинары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06501" y="1449861"/>
            <a:ext cx="3006810" cy="1050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27.03.2023 – 02.04.2023 Сессия: зачеты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139514" y="1466337"/>
            <a:ext cx="3006810" cy="10750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20.02.2023 – 26.02.2023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академических задолженностей ДЗЭС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699159" y="2850293"/>
            <a:ext cx="3006810" cy="109563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03.04.2023 – 16.04.2023 Сессия: экзамены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173366" y="2883243"/>
            <a:ext cx="3006810" cy="10626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17.04.2023 – 14.05.2023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Преддипломная практика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43452" y="2916193"/>
            <a:ext cx="3006810" cy="1075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15.05.2023 – 21.05.2023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академических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задолженностей ДЗЭС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282250" y="4160108"/>
            <a:ext cx="3319845" cy="175054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26.06.2023 – 02.07.2023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 (Выпускная квалификационная работы)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77117" y="4431958"/>
            <a:ext cx="3006810" cy="11327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22.05.2023     Отчисление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Скругленная соединительная линия 22"/>
          <p:cNvCxnSpPr>
            <a:stCxn id="9" idx="6"/>
          </p:cNvCxnSpPr>
          <p:nvPr/>
        </p:nvCxnSpPr>
        <p:spPr>
          <a:xfrm flipH="1">
            <a:off x="10470292" y="1975022"/>
            <a:ext cx="243019" cy="883508"/>
          </a:xfrm>
          <a:prstGeom prst="curvedConnector4">
            <a:avLst>
              <a:gd name="adj1" fmla="val -94067"/>
              <a:gd name="adj2" fmla="val 7972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6"/>
            <a:endCxn id="10" idx="2"/>
          </p:cNvCxnSpPr>
          <p:nvPr/>
        </p:nvCxnSpPr>
        <p:spPr>
          <a:xfrm flipV="1">
            <a:off x="3435179" y="2003855"/>
            <a:ext cx="704335" cy="102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7171039" y="1983260"/>
            <a:ext cx="539578" cy="102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662615" y="3443415"/>
            <a:ext cx="498393" cy="82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1" idx="2"/>
            <a:endCxn id="12" idx="6"/>
          </p:cNvCxnSpPr>
          <p:nvPr/>
        </p:nvCxnSpPr>
        <p:spPr>
          <a:xfrm flipH="1">
            <a:off x="8180176" y="3398108"/>
            <a:ext cx="518983" cy="164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Скругленная соединительная линия 47"/>
          <p:cNvCxnSpPr>
            <a:stCxn id="13" idx="2"/>
          </p:cNvCxnSpPr>
          <p:nvPr/>
        </p:nvCxnSpPr>
        <p:spPr>
          <a:xfrm rot="10800000" flipH="1" flipV="1">
            <a:off x="1643452" y="3453711"/>
            <a:ext cx="490148" cy="1002957"/>
          </a:xfrm>
          <a:prstGeom prst="curvedConnector4">
            <a:avLst>
              <a:gd name="adj1" fmla="val -46639"/>
              <a:gd name="adj2" fmla="val 7679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6586153" y="4983891"/>
            <a:ext cx="671384" cy="8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object 20"/>
          <p:cNvSpPr txBox="1"/>
          <p:nvPr/>
        </p:nvSpPr>
        <p:spPr bwMode="auto">
          <a:xfrm>
            <a:off x="683354" y="6327489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72" name="object 21"/>
          <p:cNvSpPr/>
          <p:nvPr/>
        </p:nvSpPr>
        <p:spPr bwMode="auto">
          <a:xfrm>
            <a:off x="677563" y="6200220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3" name="object 22"/>
          <p:cNvSpPr/>
          <p:nvPr/>
        </p:nvSpPr>
        <p:spPr bwMode="auto">
          <a:xfrm>
            <a:off x="10486061" y="6101477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4" name="object 23"/>
          <p:cNvSpPr/>
          <p:nvPr/>
        </p:nvSpPr>
        <p:spPr bwMode="auto">
          <a:xfrm>
            <a:off x="10768408" y="6101477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5" name="object 24"/>
          <p:cNvSpPr/>
          <p:nvPr/>
        </p:nvSpPr>
        <p:spPr bwMode="auto">
          <a:xfrm>
            <a:off x="11050753" y="6101477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7" name="Овал 76"/>
          <p:cNvSpPr/>
          <p:nvPr/>
        </p:nvSpPr>
        <p:spPr>
          <a:xfrm>
            <a:off x="3591701" y="4403127"/>
            <a:ext cx="3006810" cy="113270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22.05.2023 – 25.06.2023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ВКР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Скругленная соединительная линия 4"/>
          <p:cNvCxnSpPr/>
          <p:nvPr/>
        </p:nvCxnSpPr>
        <p:spPr>
          <a:xfrm>
            <a:off x="3707026" y="3962400"/>
            <a:ext cx="1202724" cy="453081"/>
          </a:xfrm>
          <a:prstGeom prst="curvedConnector3">
            <a:avLst>
              <a:gd name="adj1" fmla="val 100000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78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8070" y="315698"/>
            <a:ext cx="10515600" cy="85407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Преддипломная практика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20"/>
          <p:cNvSpPr txBox="1"/>
          <p:nvPr/>
        </p:nvSpPr>
        <p:spPr bwMode="auto">
          <a:xfrm>
            <a:off x="650402" y="6245111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6" name="object 21"/>
          <p:cNvSpPr/>
          <p:nvPr/>
        </p:nvSpPr>
        <p:spPr bwMode="auto">
          <a:xfrm>
            <a:off x="685800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8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9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2" name="Прямоугольник 11"/>
          <p:cNvSpPr/>
          <p:nvPr/>
        </p:nvSpPr>
        <p:spPr>
          <a:xfrm>
            <a:off x="3245707" y="1243914"/>
            <a:ext cx="2446639" cy="20841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Крайний срок выгрузки отчетной документации по практикам: в течении ТРЕХ календарный дней после окончания практики. Выгружать отчет ДО окончания срока практики не нужно.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54811" y="1243915"/>
            <a:ext cx="2496065" cy="21006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выгрузки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преддипломной практики:      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15.05.2023 – 17.05.2023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54530" y="1235674"/>
            <a:ext cx="2759675" cy="2108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должен быть выполнен самостоятельно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0702" y="3459892"/>
            <a:ext cx="11343504" cy="2141837"/>
          </a:xfrm>
          <a:prstGeom prst="roundRect">
            <a:avLst>
              <a:gd name="adj" fmla="val 820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</a:t>
            </a:r>
          </a:p>
          <a:p>
            <a:pPr algn="ct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проходите преддипломную практику на базе МУИВ, заявление нужно подать не позднее чем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месяц до начала практики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личном кабинете Электронного университета. (ДО 17.03.23)</a:t>
            </a:r>
          </a:p>
          <a:p>
            <a:pPr algn="ctr"/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проходите преддипломную практику на базе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выбранной организации,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нужно подать не позднее чем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месяца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личном кабинете Электронного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университета.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17.02.23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0702" y="1268627"/>
            <a:ext cx="2561968" cy="20676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17.04.2023 –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14.05.2023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период прохождения преддипломной практики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41" y="159179"/>
            <a:ext cx="11697729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Ликвидация академических задолженностей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64476" y="1318054"/>
            <a:ext cx="5750010" cy="1062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зачтено-экзаменационная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сессия</a:t>
            </a:r>
          </a:p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20.02.2023 –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26.02.2023</a:t>
            </a:r>
          </a:p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15.05.2023 – 21.05.2023</a:t>
            </a:r>
          </a:p>
          <a:p>
            <a:endParaRPr lang="ru-RU" dirty="0"/>
          </a:p>
        </p:txBody>
      </p:sp>
      <p:sp>
        <p:nvSpPr>
          <p:cNvPr id="7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8" name="object 21"/>
          <p:cNvSpPr/>
          <p:nvPr/>
        </p:nvSpPr>
        <p:spPr bwMode="auto">
          <a:xfrm>
            <a:off x="685800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9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0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1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9556" y="2833815"/>
            <a:ext cx="11088130" cy="135924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академических задолженностей по практикам и курсовым проходит очно по графику ликвидации академических задолженностей и строго в даты и время, которые указаны в графике.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0745" y="4456670"/>
            <a:ext cx="11030465" cy="106268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академических задолженностей по дисциплинам проходит в форме итогового тестирования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29349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82" y="332174"/>
            <a:ext cx="11598875" cy="87055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Отчисление за академическую неуспеваемость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4" name="object 21"/>
          <p:cNvSpPr/>
          <p:nvPr/>
        </p:nvSpPr>
        <p:spPr bwMode="auto">
          <a:xfrm>
            <a:off x="685800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5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6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7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693582" y="1315742"/>
            <a:ext cx="2458288" cy="1443934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defRPr/>
            </a:pP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21.05.2023</a:t>
            </a:r>
            <a:endParaRPr lang="ru-RU" sz="2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334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задолженностей</a:t>
            </a:r>
            <a:endParaRPr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4605658" y="1311623"/>
            <a:ext cx="2931963" cy="1423339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22.05.2023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Отчисление всех студентов у кого имеется финансовая или хоть 1 академическая задолженность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7991412" y="1319858"/>
            <a:ext cx="2569498" cy="1443934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23.05.2023  </a:t>
            </a:r>
            <a:r>
              <a:rPr lang="ru-RU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 допуске к Итоговой Государственной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 bwMode="auto">
          <a:xfrm>
            <a:off x="4151930" y="1739858"/>
            <a:ext cx="464264" cy="543101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00B0F0"/>
          </a:solidFill>
          <a:ln>
            <a:noFill/>
          </a:ln>
          <a:effectLst/>
        </p:spPr>
        <p:style>
          <a:lnRef idx="0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700"/>
          </a:p>
        </p:txBody>
      </p:sp>
      <p:sp>
        <p:nvSpPr>
          <p:cNvPr id="14" name="Стрелка вправо 13"/>
          <p:cNvSpPr/>
          <p:nvPr/>
        </p:nvSpPr>
        <p:spPr bwMode="auto">
          <a:xfrm>
            <a:off x="7537681" y="1731620"/>
            <a:ext cx="464264" cy="543101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00B0F0"/>
          </a:solidFill>
          <a:ln>
            <a:noFill/>
          </a:ln>
          <a:effectLst/>
        </p:spPr>
        <p:style>
          <a:lnRef idx="0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700"/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3272589" y="2942716"/>
            <a:ext cx="5459520" cy="319468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22.05.2022 ОТЧИСЛЕНИЕ</a:t>
            </a:r>
            <a:endParaRPr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479607792"/>
              </p:ext>
            </p:extLst>
          </p:nvPr>
        </p:nvGraphicFramePr>
        <p:xfrm>
          <a:off x="2446637" y="3377513"/>
          <a:ext cx="7169665" cy="248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47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2918"/>
            <a:ext cx="12192000" cy="15335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4669"/>
            <a:ext cx="12192000" cy="172213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4757" y="1474574"/>
            <a:ext cx="11763632" cy="172995"/>
          </a:xfrm>
          <a:prstGeom prst="rect">
            <a:avLst/>
          </a:prstGeom>
          <a:solidFill>
            <a:srgbClr val="FFFF00">
              <a:alpha val="27843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5924" y="3653483"/>
            <a:ext cx="11883081" cy="160638"/>
          </a:xfrm>
          <a:prstGeom prst="rect">
            <a:avLst/>
          </a:prstGeom>
          <a:solidFill>
            <a:srgbClr val="FFFF00">
              <a:alpha val="27843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0659" y="1655806"/>
            <a:ext cx="3781168" cy="263611"/>
          </a:xfrm>
          <a:prstGeom prst="rect">
            <a:avLst/>
          </a:prstGeom>
          <a:solidFill>
            <a:srgbClr val="FF0000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4778" y="4617309"/>
            <a:ext cx="5350476" cy="263611"/>
          </a:xfrm>
          <a:prstGeom prst="rect">
            <a:avLst/>
          </a:prstGeom>
          <a:solidFill>
            <a:srgbClr val="FF0000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481384" y="1680520"/>
            <a:ext cx="6359611" cy="255373"/>
          </a:xfrm>
          <a:prstGeom prst="wedgeRoundRectCallout">
            <a:avLst>
              <a:gd name="adj1" fmla="val -56152"/>
              <a:gd name="adj2" fmla="val -846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Выгружаем ВКР</a:t>
            </a:r>
            <a:endParaRPr lang="ru-RU" dirty="0"/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4201296" y="2679998"/>
            <a:ext cx="7669427" cy="302313"/>
          </a:xfrm>
          <a:prstGeom prst="wedgeRoundRectCallout">
            <a:avLst>
              <a:gd name="adj1" fmla="val -65718"/>
              <a:gd name="adj2" fmla="val -84163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Выгружаем презентацию, архив с ИС</a:t>
            </a:r>
            <a:endParaRPr lang="ru-RU" dirty="0"/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5741773" y="2330818"/>
            <a:ext cx="6104238" cy="255373"/>
          </a:xfrm>
          <a:prstGeom prst="wedgeRoundRectCallout">
            <a:avLst>
              <a:gd name="adj1" fmla="val -57418"/>
              <a:gd name="adj2" fmla="val -5040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Руководитель выгружает отчет о проверке на </a:t>
            </a:r>
            <a:r>
              <a:rPr lang="ru-RU" dirty="0" err="1" smtClean="0"/>
              <a:t>антиплагиат</a:t>
            </a:r>
            <a:endParaRPr lang="ru-RU" dirty="0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4584357" y="1970903"/>
            <a:ext cx="6104238" cy="255373"/>
          </a:xfrm>
          <a:prstGeom prst="wedgeRoundRectCallout">
            <a:avLst>
              <a:gd name="adj1" fmla="val -79011"/>
              <a:gd name="adj2" fmla="val -1492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Руководитель выгружает отзыв</a:t>
            </a:r>
            <a:endParaRPr lang="ru-RU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6017741" y="4658498"/>
            <a:ext cx="6042454" cy="255373"/>
          </a:xfrm>
          <a:prstGeom prst="wedgeRoundRectCallout">
            <a:avLst>
              <a:gd name="adj1" fmla="val -56152"/>
              <a:gd name="adj2" fmla="val -846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Выгружаем преддипломную практику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4555" y="270475"/>
            <a:ext cx="75349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Загрузка материалов ПД и ВКР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3730" y="568427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38895" y="5206314"/>
            <a:ext cx="11640065" cy="51898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Очень важно файлик по практике подписывать строго по шаблону: </a:t>
            </a:r>
            <a:r>
              <a:rPr lang="ru-RU" sz="2000" b="1" dirty="0" err="1">
                <a:solidFill>
                  <a:srgbClr val="FF0000"/>
                </a:solidFill>
              </a:rPr>
              <a:t>ФИО_преддипломная</a:t>
            </a:r>
            <a:r>
              <a:rPr lang="ru-RU" sz="2000" b="1" dirty="0">
                <a:solidFill>
                  <a:srgbClr val="FF0000"/>
                </a:solidFill>
              </a:rPr>
              <a:t> практика </a:t>
            </a:r>
            <a:endParaRPr lang="ru-RU" sz="2000" dirty="0"/>
          </a:p>
        </p:txBody>
      </p:sp>
      <p:sp>
        <p:nvSpPr>
          <p:cNvPr id="29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30" name="object 21"/>
          <p:cNvSpPr/>
          <p:nvPr/>
        </p:nvSpPr>
        <p:spPr bwMode="auto">
          <a:xfrm>
            <a:off x="685800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31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32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33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</p:spTree>
    <p:extLst>
      <p:ext uri="{BB962C8B-B14F-4D97-AF65-F5344CB8AC3E}">
        <p14:creationId xmlns:p14="http://schemas.microsoft.com/office/powerpoint/2010/main" val="21568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12" y="115328"/>
            <a:ext cx="10515600" cy="61783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a typeface="Tahoma"/>
                <a:cs typeface="Calibri Light"/>
              </a:rPr>
              <a:t/>
            </a:r>
            <a:br>
              <a:rPr lang="ru-RU" b="1" dirty="0" smtClean="0">
                <a:solidFill>
                  <a:srgbClr val="C00000"/>
                </a:solidFill>
                <a:ea typeface="Tahoma"/>
                <a:cs typeface="Calibri Light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Выпускная квалификационная работа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43721" y="862664"/>
            <a:ext cx="2730137" cy="1172083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defRPr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22.05.2023 – 25.06.2023 </a:t>
            </a: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ВКР</a:t>
            </a:r>
            <a:endParaRPr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523808" y="2287809"/>
            <a:ext cx="4542463" cy="135331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06.06.2022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рекомендована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Рекомендацию к защите дает руководитель, после полной проверки ВКР.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139320" y="858546"/>
            <a:ext cx="2981393" cy="1126773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31.05.2023</a:t>
            </a:r>
            <a:b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01.06.2023</a:t>
            </a:r>
            <a:b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02.06.2022</a:t>
            </a:r>
          </a:p>
          <a:p>
            <a:pPr algn="ctr" defTabSz="933450">
              <a:lnSpc>
                <a:spcPct val="90000"/>
              </a:lnSpc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Предзащита диплома</a:t>
            </a:r>
            <a:endParaRPr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9" name="object 21"/>
          <p:cNvSpPr/>
          <p:nvPr/>
        </p:nvSpPr>
        <p:spPr bwMode="auto">
          <a:xfrm>
            <a:off x="677562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0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1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2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6244986" y="858546"/>
            <a:ext cx="2730137" cy="111853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defRPr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01.06.2022</a:t>
            </a:r>
            <a:endParaRPr lang="ru-RU" sz="21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33450">
              <a:lnSpc>
                <a:spcPct val="9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быть загружен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</a:t>
            </a:r>
            <a:endParaRPr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5433559" y="2287809"/>
            <a:ext cx="2730137" cy="132036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Оригинальность, при проверке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антиплагиат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должна быть не менее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8477441" y="2283690"/>
            <a:ext cx="2730137" cy="144393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10.06.2023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отзыв на ВКР. С отзывом необходимо ознакомиться в ЛК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8985" y="3937686"/>
            <a:ext cx="6268994" cy="49427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ВКР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18984" y="4423719"/>
            <a:ext cx="0" cy="111210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18984" y="4687330"/>
            <a:ext cx="37894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31340" y="5119816"/>
            <a:ext cx="39541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10746" y="5535827"/>
            <a:ext cx="39541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906163" y="4555525"/>
            <a:ext cx="5890054" cy="2388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 Сергей Александрович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02044" y="4988012"/>
            <a:ext cx="5890054" cy="2388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Блощук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Андрей Алексеевич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06164" y="5404022"/>
            <a:ext cx="5890054" cy="2388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Простомолотов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Андрей Сергеевич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911546" y="3880021"/>
            <a:ext cx="4431956" cy="1787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преддипломной практики и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научный руководитель ВКР –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один и тот же преподаватель. Руководители утверждаются руководителем образовательной программы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529" y="4036540"/>
            <a:ext cx="190241" cy="589391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 bwMode="auto">
          <a:xfrm>
            <a:off x="9082921" y="854426"/>
            <a:ext cx="2730137" cy="112265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Объём ВКР –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50 стр.</a:t>
            </a:r>
            <a:endParaRPr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1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886" y="249795"/>
            <a:ext cx="11666837" cy="6234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График консультации преподавателей ВКР и ПД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67505"/>
              </p:ext>
            </p:extLst>
          </p:nvPr>
        </p:nvGraphicFramePr>
        <p:xfrm>
          <a:off x="903415" y="1219200"/>
          <a:ext cx="10374186" cy="328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7093"/>
                <a:gridCol w="5187093"/>
              </a:tblGrid>
              <a:tr h="7714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преподавателя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Дни консультации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18918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Зайцев Сергей Александрович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ПН-ЧТ</a:t>
                      </a:r>
                      <a:r>
                        <a:rPr lang="ru-RU" sz="2400" b="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9:30-18:15</a:t>
                      </a:r>
                    </a:p>
                    <a:p>
                      <a:pPr algn="ctr"/>
                      <a:r>
                        <a:rPr lang="ru-RU" sz="2400" b="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ПТ 9:30-17:00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15969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Блощук</a:t>
                      </a:r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Андрей Алексеевич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Пятница</a:t>
                      </a:r>
                    </a:p>
                    <a:p>
                      <a:pPr algn="ctr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Суббота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0553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Простомолотов</a:t>
                      </a:r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Андрей Сергеевич 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Вторник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7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0765" y="188096"/>
            <a:ext cx="112769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Выпускная квалификационная работа</a:t>
            </a:r>
            <a:endParaRPr lang="ru-RU"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2926" y="906314"/>
            <a:ext cx="3220995" cy="186175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прохождения преддипломной практики должно полностью совпадать с организацией на примере, которой Вы пишите ВКР.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82832" y="824086"/>
            <a:ext cx="3048001" cy="193589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Преддипломная практика – это 1 глава Вашего диплома.                                                                                           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4490" y="2909847"/>
            <a:ext cx="2924432" cy="152399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подачи заявления на ВКР: до 30 сентября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должна быть обязательно согласована с руководителем!</a:t>
            </a:r>
          </a:p>
        </p:txBody>
      </p:sp>
      <p:sp>
        <p:nvSpPr>
          <p:cNvPr id="8" name="object 20"/>
          <p:cNvSpPr txBox="1"/>
          <p:nvPr/>
        </p:nvSpPr>
        <p:spPr bwMode="auto">
          <a:xfrm>
            <a:off x="683353" y="6187446"/>
            <a:ext cx="214291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7">
              <a:defRPr/>
            </a:pPr>
            <a:r>
              <a:rPr lang="ru-RU" spc="30" dirty="0">
                <a:solidFill>
                  <a:srgbClr val="181818"/>
                </a:solidFill>
                <a:latin typeface="Tahoma"/>
                <a:cs typeface="Tahoma"/>
              </a:rPr>
              <a:t>Факультет ИТ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9" name="object 21"/>
          <p:cNvSpPr/>
          <p:nvPr/>
        </p:nvSpPr>
        <p:spPr bwMode="auto">
          <a:xfrm>
            <a:off x="677562" y="6093128"/>
            <a:ext cx="10820400" cy="0"/>
          </a:xfrm>
          <a:custGeom>
            <a:avLst/>
            <a:gdLst/>
            <a:ahLst/>
            <a:cxnLst/>
            <a:rect l="l" t="t" r="r" b="b"/>
            <a:pathLst>
              <a:path w="16230600" extrusionOk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3936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0" name="object 22"/>
          <p:cNvSpPr/>
          <p:nvPr/>
        </p:nvSpPr>
        <p:spPr bwMode="auto">
          <a:xfrm>
            <a:off x="10494298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1" name="object 23"/>
          <p:cNvSpPr/>
          <p:nvPr/>
        </p:nvSpPr>
        <p:spPr bwMode="auto">
          <a:xfrm>
            <a:off x="10776645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2" name="object 24"/>
          <p:cNvSpPr/>
          <p:nvPr/>
        </p:nvSpPr>
        <p:spPr bwMode="auto">
          <a:xfrm>
            <a:off x="11058990" y="5994385"/>
            <a:ext cx="221585" cy="197485"/>
          </a:xfrm>
          <a:custGeom>
            <a:avLst/>
            <a:gdLst/>
            <a:ahLst/>
            <a:cxnLst/>
            <a:rect l="l" t="t" r="r" b="b"/>
            <a:pathLst>
              <a:path w="238125" h="238125" extrusionOk="0">
                <a:moveTo>
                  <a:pt x="126880" y="238124"/>
                </a:moveTo>
                <a:lnTo>
                  <a:pt x="111244" y="238124"/>
                </a:lnTo>
                <a:lnTo>
                  <a:pt x="103502" y="237362"/>
                </a:lnTo>
                <a:lnTo>
                  <a:pt x="66276" y="226070"/>
                </a:lnTo>
                <a:lnTo>
                  <a:pt x="29344" y="197724"/>
                </a:lnTo>
                <a:lnTo>
                  <a:pt x="6071" y="157403"/>
                </a:lnTo>
                <a:lnTo>
                  <a:pt x="0" y="126880"/>
                </a:lnTo>
                <a:lnTo>
                  <a:pt x="0" y="111244"/>
                </a:lnTo>
                <a:lnTo>
                  <a:pt x="12054" y="66276"/>
                </a:lnTo>
                <a:lnTo>
                  <a:pt x="40400" y="29344"/>
                </a:lnTo>
                <a:lnTo>
                  <a:pt x="80721" y="6071"/>
                </a:lnTo>
                <a:lnTo>
                  <a:pt x="111244" y="0"/>
                </a:lnTo>
                <a:lnTo>
                  <a:pt x="126880" y="0"/>
                </a:lnTo>
                <a:lnTo>
                  <a:pt x="171848" y="12054"/>
                </a:lnTo>
                <a:lnTo>
                  <a:pt x="208780" y="40400"/>
                </a:lnTo>
                <a:lnTo>
                  <a:pt x="232053" y="80721"/>
                </a:lnTo>
                <a:lnTo>
                  <a:pt x="238124" y="111244"/>
                </a:lnTo>
                <a:lnTo>
                  <a:pt x="238124" y="126880"/>
                </a:lnTo>
                <a:lnTo>
                  <a:pt x="226070" y="171848"/>
                </a:lnTo>
                <a:lnTo>
                  <a:pt x="197724" y="208780"/>
                </a:lnTo>
                <a:lnTo>
                  <a:pt x="157403" y="232053"/>
                </a:lnTo>
                <a:lnTo>
                  <a:pt x="126880" y="238124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95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26786" y="2897945"/>
            <a:ext cx="2924432" cy="152399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утверждения темы руководителем образовательной программы, 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изменению не подлежит</a:t>
            </a:r>
            <a:endParaRPr lang="ru-RU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03352" y="923054"/>
            <a:ext cx="3641690" cy="177820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назначенном руководителе и теме будет отображена в личном кабинете ЭИОС «Электронный университет»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0117" y="4622334"/>
            <a:ext cx="11031523" cy="107379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/>
          </a:p>
          <a:p>
            <a:pPr algn="ctr"/>
            <a:r>
              <a:rPr lang="ru-RU" b="1" u="sng" dirty="0" smtClean="0"/>
              <a:t>Одобренная </a:t>
            </a:r>
            <a:r>
              <a:rPr lang="ru-RU" b="1" u="sng" dirty="0"/>
              <a:t>научным руководителем и руководителем образовательной программы к защите дипломная работа должна быть загружена в личный кабинет ЭИОС «Электронный университет</a:t>
            </a:r>
            <a:r>
              <a:rPr lang="ru-RU" b="1" u="sng" dirty="0" smtClean="0"/>
              <a:t>»       </a:t>
            </a:r>
          </a:p>
          <a:p>
            <a:pPr algn="ctr"/>
            <a:r>
              <a:rPr lang="ru-RU" sz="2000" b="1" u="sng" dirty="0" smtClean="0">
                <a:solidFill>
                  <a:srgbClr val="FF0000"/>
                </a:solidFill>
              </a:rPr>
              <a:t>до </a:t>
            </a:r>
            <a:r>
              <a:rPr lang="ru-RU" sz="2000" b="1" u="sng" dirty="0">
                <a:solidFill>
                  <a:srgbClr val="FF0000"/>
                </a:solidFill>
              </a:rPr>
              <a:t>01.06.2022 года.</a:t>
            </a:r>
            <a:endParaRPr lang="ru-RU" sz="2000" dirty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TM04033927[[fn=Главное мероприятие]]</Template>
  <TotalTime>682</TotalTime>
  <Words>718</Words>
  <Application>Microsoft Office PowerPoint</Application>
  <PresentationFormat>Широкоэкранный</PresentationFormat>
  <Paragraphs>119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График выпускного семестра</vt:lpstr>
      <vt:lpstr>Преддипломная практика</vt:lpstr>
      <vt:lpstr>Ликвидация академических задолженностей</vt:lpstr>
      <vt:lpstr>Отчисление за академическую неуспеваемость</vt:lpstr>
      <vt:lpstr>Презентация PowerPoint</vt:lpstr>
      <vt:lpstr> Выпускная квалификационная работа </vt:lpstr>
      <vt:lpstr> График консультации преподавателей ВКР и ПД </vt:lpstr>
      <vt:lpstr>Презентация PowerPoint</vt:lpstr>
      <vt:lpstr>Презентация PowerPoint</vt:lpstr>
      <vt:lpstr>Магистратура</vt:lpstr>
      <vt:lpstr>Телеграмм канал ФИТ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Зайцев Сергей Александрович</dc:creator>
  <cp:lastModifiedBy>Владимирова Елизавета Олеговна</cp:lastModifiedBy>
  <cp:revision>63</cp:revision>
  <dcterms:created xsi:type="dcterms:W3CDTF">2022-03-29T07:04:24Z</dcterms:created>
  <dcterms:modified xsi:type="dcterms:W3CDTF">2022-09-21T09:41:12Z</dcterms:modified>
</cp:coreProperties>
</file>