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tags/tag5.xml" ContentType="application/vnd.openxmlformats-officedocument.presentationml.tags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71" r:id="rId5"/>
    <p:sldMasterId id="2147483680" r:id="rId6"/>
    <p:sldMasterId id="2147483689" r:id="rId7"/>
    <p:sldMasterId id="2147483697" r:id="rId8"/>
  </p:sldMasterIdLst>
  <p:notesMasterIdLst>
    <p:notesMasterId r:id="rId15"/>
  </p:notesMasterIdLst>
  <p:sldIdLst>
    <p:sldId id="525" r:id="rId9"/>
    <p:sldId id="2146847933" r:id="rId10"/>
    <p:sldId id="2146847926" r:id="rId11"/>
    <p:sldId id="2146847934" r:id="rId12"/>
    <p:sldId id="2146847927" r:id="rId13"/>
    <p:sldId id="1663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imov, Dmitry - Contractor {PEP}" initials="ED-C{" lastIdx="3" clrIdx="0">
    <p:extLst>
      <p:ext uri="{19B8F6BF-5375-455C-9EA6-DF929625EA0E}">
        <p15:presenceInfo xmlns:p15="http://schemas.microsoft.com/office/powerpoint/2012/main" userId="S::Dmitry.Efimov.Contractor@pepsico.com::85717192-c373-4212-bd7d-ca4243fbae9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3366CC"/>
    <a:srgbClr val="008000"/>
    <a:srgbClr val="99FF99"/>
    <a:srgbClr val="006600"/>
    <a:srgbClr val="0066CC"/>
    <a:srgbClr val="3366FF"/>
    <a:srgbClr val="FFFFCC"/>
    <a:srgbClr val="FF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0" autoAdjust="0"/>
    <p:restoredTop sz="94353" autoAdjust="0"/>
  </p:normalViewPr>
  <p:slideViewPr>
    <p:cSldViewPr>
      <p:cViewPr varScale="1">
        <p:scale>
          <a:sx n="86" d="100"/>
          <a:sy n="86" d="100"/>
        </p:scale>
        <p:origin x="11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61EAB45-405D-42C2-BDA1-40B5396BB577}" type="datetimeFigureOut">
              <a:rPr lang="ru-RU" smtClean="0"/>
              <a:t>19.01.2024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740E19-317A-493F-AF71-AAAB862EE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34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33425"/>
            <a:ext cx="4886325" cy="36655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08505" y="9283523"/>
            <a:ext cx="2914624" cy="489045"/>
          </a:xfrm>
          <a:prstGeom prst="rect">
            <a:avLst/>
          </a:prstGeom>
        </p:spPr>
        <p:txBody>
          <a:bodyPr/>
          <a:lstStyle/>
          <a:p>
            <a:fld id="{316CBB7D-1641-45C2-B958-17F564A4231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425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1" y="2119"/>
            <a:ext cx="1587" cy="2116"/>
          </a:xfrm>
          <a:prstGeom prst="rect">
            <a:avLst/>
          </a:prstGeom>
          <a:noFill/>
        </p:spPr>
      </p:pic>
      <p:pic>
        <p:nvPicPr>
          <p:cNvPr id="9" name="Picture 26" descr="pepsi_logo_color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64584"/>
            <a:ext cx="1535112" cy="47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093142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9CEA3-39A5-4DAA-8A71-EEC06161FB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  <p:sp>
        <p:nvSpPr>
          <p:cNvPr id="19" name="Rectangle 11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28625" y="1581152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  <p:sp>
        <p:nvSpPr>
          <p:cNvPr id="20" name="Rectangle 12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848225" y="1581152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</p:spTree>
    <p:extLst>
      <p:ext uri="{BB962C8B-B14F-4D97-AF65-F5344CB8AC3E}">
        <p14:creationId xmlns:p14="http://schemas.microsoft.com/office/powerpoint/2010/main" val="445278192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6E522-3473-49C7-BCC9-23ECBEF3FA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469111195"/>
      </p:ext>
    </p:extLst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A7AD7B-289B-4A62-A297-AE835FF623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811280088"/>
      </p:ext>
    </p:extLst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4640" y="1147764"/>
            <a:ext cx="4219575" cy="531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6627" y="1147764"/>
            <a:ext cx="4219575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38975" y="6653073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F5891DDF-7143-4166-866E-70F6838AFE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7172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7436059"/>
      </p:ext>
    </p:extLst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638" y="1147764"/>
            <a:ext cx="8591550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38975" y="6653073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91C23BA5-558C-4A3A-996F-59895BF7C7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7172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82623568"/>
      </p:ext>
    </p:extLst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8531225" y="5789613"/>
            <a:ext cx="2825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PepsiCo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 bwMode="auto">
          <a:xfrm>
            <a:off x="3967172" y="6683831"/>
            <a:ext cx="12080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/>
            </a:lvl1pPr>
          </a:lstStyle>
          <a:p>
            <a:pPr algn="ctr">
              <a:defRPr/>
            </a:pPr>
            <a:r>
              <a:rPr lang="en-US" sz="800" i="1">
                <a:solidFill>
                  <a:srgbClr val="000000"/>
                </a:solidFill>
                <a:cs typeface="Arial" charset="0"/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71713008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1" y="2119"/>
            <a:ext cx="1587" cy="211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83773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4" tIns="45697" rIns="91394" bIns="45697" rtlCol="0" anchor="ctr"/>
          <a:lstStyle/>
          <a:p>
            <a:pPr algn="ctr" defTabSz="456917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1" name="Picture 10" descr="global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0042" y="6"/>
            <a:ext cx="4633965" cy="64071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2502027" y="742498"/>
            <a:ext cx="5933357" cy="1367655"/>
          </a:xfrm>
          <a:ln>
            <a:noFill/>
          </a:ln>
        </p:spPr>
        <p:txBody>
          <a:bodyPr anchor="t" anchorCtr="0">
            <a:normAutofit/>
          </a:bodyPr>
          <a:lstStyle>
            <a:lvl1pPr>
              <a:defRPr sz="2400" b="0" i="0">
                <a:solidFill>
                  <a:srgbClr val="FFFFFF"/>
                </a:solidFill>
                <a:latin typeface="+mj-lt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348801" y="6483353"/>
            <a:ext cx="8074258" cy="365125"/>
          </a:xfrm>
          <a:prstGeom prst="rect">
            <a:avLst/>
          </a:prstGeom>
        </p:spPr>
        <p:txBody>
          <a:bodyPr lIns="91398" tIns="45699" rIns="91398" bIns="45699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r>
              <a:rPr lang="ru-RU">
                <a:solidFill>
                  <a:prstClr val="white"/>
                </a:solidFill>
              </a:rPr>
              <a:t>PEPSICO CONFIDENTIAL.  INTERNAL USE ONLY / NOT FOR PUBLIC DISTRIBUTION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2517878" y="6657946"/>
            <a:ext cx="4105071" cy="200055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6794255" y="6463430"/>
            <a:ext cx="2133600" cy="24622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4A6BC0-E7D6-FC4A-8ED5-12F638B14B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02121"/>
      </p:ext>
    </p:extLst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C72B4F-2619-4FBE-A0A6-CAF1DBB84C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436272899"/>
      </p:ext>
    </p:extLst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9CEA3-39A5-4DAA-8A71-EEC06161FB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  <p:sp>
        <p:nvSpPr>
          <p:cNvPr id="19" name="Rectangle 11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28625" y="1581159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  <p:sp>
        <p:nvSpPr>
          <p:cNvPr id="20" name="Rectangle 12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848225" y="1581159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</p:spTree>
    <p:extLst>
      <p:ext uri="{BB962C8B-B14F-4D97-AF65-F5344CB8AC3E}">
        <p14:creationId xmlns:p14="http://schemas.microsoft.com/office/powerpoint/2010/main" val="812189043"/>
      </p:ext>
    </p:extLst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6E522-3473-49C7-BCC9-23ECBEF3FA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4550313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C72B4F-2619-4FBE-A0A6-CAF1DBB84C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76926893"/>
      </p:ext>
    </p:extLst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A7AD7B-289B-4A62-A297-AE835FF623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360409610"/>
      </p:ext>
    </p:extLst>
  </p:cSld>
  <p:clrMapOvr>
    <a:masterClrMapping/>
  </p:clrMapOvr>
  <p:transition spd="med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4650" y="1147765"/>
            <a:ext cx="4219575" cy="531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6625" y="1147765"/>
            <a:ext cx="4219575" cy="53133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38975" y="6653071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F5891DDF-7143-4166-866E-70F6838AFE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7178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93834022"/>
      </p:ext>
    </p:extLst>
  </p:cSld>
  <p:clrMapOvr>
    <a:masterClrMapping/>
  </p:clrMapOvr>
  <p:transition spd="med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638" y="1147765"/>
            <a:ext cx="8591550" cy="53133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38975" y="6653071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91C23BA5-558C-4A3A-996F-59895BF7C7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7178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807398340"/>
      </p:ext>
    </p:extLst>
  </p:cSld>
  <p:clrMapOvr>
    <a:masterClrMapping/>
  </p:clrMapOvr>
  <p:transition spd="med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6" descr="pepsi_logo_col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913" y="198439"/>
            <a:ext cx="153511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34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438156" y="5452294"/>
            <a:ext cx="5541963" cy="553998"/>
          </a:xfrm>
        </p:spPr>
        <p:txBody>
          <a:bodyPr>
            <a:sp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673" y="6377039"/>
            <a:ext cx="9477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69770033"/>
      </p:ext>
    </p:extLst>
  </p:cSld>
  <p:clrMapOvr>
    <a:masterClrMapping/>
  </p:clrMapOvr>
  <p:transition spd="med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PepsiCo Confidential</a:t>
            </a: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0D6F-6C0D-46B6-8629-07909A02977E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0196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1" y="2119"/>
            <a:ext cx="1587" cy="2116"/>
          </a:xfrm>
          <a:prstGeom prst="rect">
            <a:avLst/>
          </a:prstGeom>
          <a:noFill/>
        </p:spPr>
      </p:pic>
      <p:pic>
        <p:nvPicPr>
          <p:cNvPr id="9" name="Picture 26" descr="pepsi_logo_color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64584"/>
            <a:ext cx="1535112" cy="47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0204237"/>
      </p:ext>
    </p:extLst>
  </p:cSld>
  <p:clrMapOvr>
    <a:masterClrMapping/>
  </p:clrMapOvr>
  <p:transition spd="med"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C72B4F-2619-4FBE-A0A6-CAF1DBB84C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28154230"/>
      </p:ext>
    </p:extLst>
  </p:cSld>
  <p:clrMapOvr>
    <a:masterClrMapping/>
  </p:clrMapOvr>
  <p:transition spd="med"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9CEA3-39A5-4DAA-8A71-EEC06161FB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  <p:sp>
        <p:nvSpPr>
          <p:cNvPr id="19" name="Rectangle 11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28625" y="1581155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  <p:sp>
        <p:nvSpPr>
          <p:cNvPr id="20" name="Rectangle 12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848225" y="1581155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</p:spTree>
    <p:extLst>
      <p:ext uri="{BB962C8B-B14F-4D97-AF65-F5344CB8AC3E}">
        <p14:creationId xmlns:p14="http://schemas.microsoft.com/office/powerpoint/2010/main" val="1442467496"/>
      </p:ext>
    </p:extLst>
  </p:cSld>
  <p:clrMapOvr>
    <a:masterClrMapping/>
  </p:clrMapOvr>
  <p:transition spd="med"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6E522-3473-49C7-BCC9-23ECBEF3FA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849563067"/>
      </p:ext>
    </p:extLst>
  </p:cSld>
  <p:clrMapOvr>
    <a:masterClrMapping/>
  </p:clrMapOvr>
  <p:transition spd="med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A7AD7B-289B-4A62-A297-AE835FF623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986884097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9CEA3-39A5-4DAA-8A71-EEC06161FB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  <p:sp>
        <p:nvSpPr>
          <p:cNvPr id="19" name="Rectangle 11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28625" y="1581152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  <p:sp>
        <p:nvSpPr>
          <p:cNvPr id="20" name="Rectangle 12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848225" y="1581152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</p:spTree>
    <p:extLst>
      <p:ext uri="{BB962C8B-B14F-4D97-AF65-F5344CB8AC3E}">
        <p14:creationId xmlns:p14="http://schemas.microsoft.com/office/powerpoint/2010/main" val="4232234944"/>
      </p:ext>
    </p:extLst>
  </p:cSld>
  <p:clrMapOvr>
    <a:masterClrMapping/>
  </p:clrMapOvr>
  <p:transition spd="med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4644" y="1147765"/>
            <a:ext cx="4219575" cy="531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6619" y="1147765"/>
            <a:ext cx="4219575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38975" y="6653065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F5891DDF-7143-4166-866E-70F6838AFE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7172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685861269"/>
      </p:ext>
    </p:extLst>
  </p:cSld>
  <p:clrMapOvr>
    <a:masterClrMapping/>
  </p:clrMapOvr>
  <p:transition spd="med"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638" y="1147765"/>
            <a:ext cx="8591550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38975" y="6653065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91C23BA5-558C-4A3A-996F-59895BF7C7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7172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420679228"/>
      </p:ext>
    </p:extLst>
  </p:cSld>
  <p:clrMapOvr>
    <a:masterClrMapping/>
  </p:clrMapOvr>
  <p:transition spd="med"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C72B4F-2619-4FBE-A0A6-CAF1DBB84C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908294242"/>
      </p:ext>
    </p:extLst>
  </p:cSld>
  <p:clrMapOvr>
    <a:masterClrMapping/>
  </p:clrMapOvr>
  <p:transition spd="med"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9CEA3-39A5-4DAA-8A71-EEC06161FB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  <p:sp>
        <p:nvSpPr>
          <p:cNvPr id="19" name="Rectangle 11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28625" y="1581152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  <p:sp>
        <p:nvSpPr>
          <p:cNvPr id="20" name="Rectangle 12"/>
          <p:cNvSpPr>
            <a:spLocks noGrp="1" noChangeArrowheads="1"/>
          </p:cNvSpPr>
          <p:nvPr userDrawn="1">
            <p:ph type="body" sz="half" idx="4294967295"/>
          </p:nvPr>
        </p:nvSpPr>
        <p:spPr>
          <a:xfrm>
            <a:off x="4848225" y="1581152"/>
            <a:ext cx="3854450" cy="48799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r>
              <a:rPr lang="en-US" sz="1400" dirty="0"/>
              <a:t>Arial 14</a:t>
            </a:r>
          </a:p>
          <a:p>
            <a:pPr lvl="1"/>
            <a:r>
              <a:rPr lang="en-US" sz="1200" dirty="0"/>
              <a:t>Arial 12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2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pPr lvl="1"/>
            <a:r>
              <a:rPr lang="en-US" sz="1200" dirty="0"/>
              <a:t>Sub-bullet</a:t>
            </a:r>
          </a:p>
          <a:p>
            <a:endParaRPr lang="en-US" sz="1400" dirty="0"/>
          </a:p>
          <a:p>
            <a:r>
              <a:rPr lang="en-US" sz="1400" dirty="0"/>
              <a:t>Comment 3</a:t>
            </a:r>
          </a:p>
        </p:txBody>
      </p:sp>
    </p:spTree>
    <p:extLst>
      <p:ext uri="{BB962C8B-B14F-4D97-AF65-F5344CB8AC3E}">
        <p14:creationId xmlns:p14="http://schemas.microsoft.com/office/powerpoint/2010/main" val="3708409748"/>
      </p:ext>
    </p:extLst>
  </p:cSld>
  <p:clrMapOvr>
    <a:masterClrMapping/>
  </p:clrMapOvr>
  <p:transition spd="med"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6E522-3473-49C7-BCC9-23ECBEF3FA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553671558"/>
      </p:ext>
    </p:extLst>
  </p:cSld>
  <p:clrMapOvr>
    <a:masterClrMapping/>
  </p:clrMapOvr>
  <p:transition spd="med"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A7AD7B-289B-4A62-A297-AE835FF623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638073470"/>
      </p:ext>
    </p:extLst>
  </p:cSld>
  <p:clrMapOvr>
    <a:masterClrMapping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4640" y="1147763"/>
            <a:ext cx="4219575" cy="531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6615" y="1147763"/>
            <a:ext cx="4219575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38975" y="6653061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F5891DDF-7143-4166-866E-70F6838AFE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7168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356077749"/>
      </p:ext>
    </p:extLst>
  </p:cSld>
  <p:clrMapOvr>
    <a:masterClrMapping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638" y="1147763"/>
            <a:ext cx="8591550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38975" y="6653061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91C23BA5-558C-4A3A-996F-59895BF7C7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7168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53274517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6E522-3473-49C7-BCC9-23ECBEF3FA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10176681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A7AD7B-289B-4A62-A297-AE835FF623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72333710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4640" y="1147763"/>
            <a:ext cx="4219575" cy="531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6615" y="1147763"/>
            <a:ext cx="4219575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38975" y="6653061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F5891DDF-7143-4166-866E-70F6838AFE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7168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64439792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39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638" y="1147763"/>
            <a:ext cx="8591550" cy="53133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38975" y="6653061"/>
            <a:ext cx="2133600" cy="246221"/>
          </a:xfrm>
        </p:spPr>
        <p:txBody>
          <a:bodyPr/>
          <a:lstStyle>
            <a:lvl1pPr>
              <a:defRPr/>
            </a:lvl1pPr>
          </a:lstStyle>
          <a:p>
            <a:fld id="{91C23BA5-558C-4A3A-996F-59895BF7C7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7168" y="6683831"/>
            <a:ext cx="1208087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59200653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27013"/>
            <a:ext cx="8612188" cy="355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020763"/>
            <a:ext cx="3946525" cy="473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8013" y="1020763"/>
            <a:ext cx="3948112" cy="473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674578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C72B4F-2619-4FBE-A0A6-CAF1DBB84C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92003748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oleObject" Target="../embeddings/oleObject2.bin"/><Relationship Id="rId5" Type="http://schemas.openxmlformats.org/officeDocument/2006/relationships/slideLayout" Target="../slideLayouts/slideLayout13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oleObject" Target="../embeddings/oleObject3.bin"/><Relationship Id="rId5" Type="http://schemas.openxmlformats.org/officeDocument/2006/relationships/slideLayout" Target="../slideLayouts/slideLayout21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9.xml"/><Relationship Id="rId10" Type="http://schemas.openxmlformats.org/officeDocument/2006/relationships/oleObject" Target="../embeddings/oleObject4.bin"/><Relationship Id="rId4" Type="http://schemas.openxmlformats.org/officeDocument/2006/relationships/slideLayout" Target="../slideLayouts/slideLayout28.xml"/><Relationship Id="rId9" Type="http://schemas.openxmlformats.org/officeDocument/2006/relationships/tags" Target="../tags/tag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slideLayout" Target="../slideLayouts/slideLayout34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36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35.xml"/><Relationship Id="rId9" Type="http://schemas.openxmlformats.org/officeDocument/2006/relationships/oleObject" Target="../embeddings/oleObject5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58932740"/>
              </p:ext>
            </p:extLst>
          </p:nvPr>
        </p:nvGraphicFramePr>
        <p:xfrm>
          <a:off x="1589" y="2118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8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1147763"/>
            <a:ext cx="85915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38975" y="6653061"/>
            <a:ext cx="2133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76802E-7DA7-4AB0-B8B6-DB4CB2A6799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7077" name="Rectangle 5"/>
          <p:cNvSpPr>
            <a:spLocks noChangeArrowheads="1"/>
          </p:cNvSpPr>
          <p:nvPr/>
        </p:nvSpPr>
        <p:spPr bwMode="gray">
          <a:xfrm>
            <a:off x="0" y="838201"/>
            <a:ext cx="8991600" cy="88900"/>
          </a:xfrm>
          <a:prstGeom prst="rect">
            <a:avLst/>
          </a:prstGeom>
          <a:gradFill rotWithShape="1">
            <a:gsLst>
              <a:gs pos="0">
                <a:srgbClr val="04539B"/>
              </a:gs>
              <a:gs pos="100000">
                <a:srgbClr val="04539B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>
              <a:solidFill>
                <a:srgbClr val="000000"/>
              </a:solidFill>
            </a:endParaRPr>
          </a:p>
        </p:txBody>
      </p:sp>
      <p:sp>
        <p:nvSpPr>
          <p:cNvPr id="1027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9144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7085" name="Picture 24" descr="pepsi_logo_colo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55" y="6583361"/>
            <a:ext cx="808701" cy="24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7168" y="6683831"/>
            <a:ext cx="12080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800" b="0" i="1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3252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0" r:id="rId8"/>
  </p:sldLayoutIdLst>
  <p:transition spd="med">
    <p:wipe dir="r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28638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600" b="1">
          <a:solidFill>
            <a:schemeClr val="tx1"/>
          </a:solidFill>
          <a:latin typeface="+mn-lt"/>
        </a:defRPr>
      </a:lvl2pPr>
      <a:lvl3pPr marL="862013" indent="-1539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400" b="1">
          <a:solidFill>
            <a:schemeClr val="tx1"/>
          </a:solidFill>
          <a:latin typeface="+mn-lt"/>
        </a:defRPr>
      </a:lvl3pPr>
      <a:lvl4pPr marL="1257300" indent="-1778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200" b="1">
          <a:solidFill>
            <a:schemeClr val="tx1"/>
          </a:solidFill>
          <a:latin typeface="+mn-lt"/>
        </a:defRPr>
      </a:lvl4pPr>
      <a:lvl5pPr marL="16160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5pPr>
      <a:lvl6pPr marL="20732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6pPr>
      <a:lvl7pPr marL="25304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7pPr>
      <a:lvl8pPr marL="29876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8pPr>
      <a:lvl9pPr marL="34448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079371678"/>
              </p:ext>
            </p:ext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1147764"/>
            <a:ext cx="85915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38975" y="6653073"/>
            <a:ext cx="2133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76802E-7DA7-4AB0-B8B6-DB4CB2A6799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7077" name="Rectangle 5"/>
          <p:cNvSpPr>
            <a:spLocks noChangeArrowheads="1"/>
          </p:cNvSpPr>
          <p:nvPr/>
        </p:nvSpPr>
        <p:spPr bwMode="gray">
          <a:xfrm>
            <a:off x="0" y="838203"/>
            <a:ext cx="8991600" cy="88900"/>
          </a:xfrm>
          <a:prstGeom prst="rect">
            <a:avLst/>
          </a:prstGeom>
          <a:gradFill rotWithShape="1">
            <a:gsLst>
              <a:gs pos="0">
                <a:srgbClr val="04539B"/>
              </a:gs>
              <a:gs pos="100000">
                <a:srgbClr val="04539B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>
              <a:solidFill>
                <a:srgbClr val="000000"/>
              </a:solidFill>
            </a:endParaRPr>
          </a:p>
        </p:txBody>
      </p:sp>
      <p:sp>
        <p:nvSpPr>
          <p:cNvPr id="1027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3"/>
            <a:ext cx="9144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7085" name="Picture 24" descr="pepsi_logo_colo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56" y="6583361"/>
            <a:ext cx="808701" cy="24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7172" y="6683831"/>
            <a:ext cx="12080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800" b="0" i="1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9451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704" r:id="rId8"/>
  </p:sldLayoutIdLst>
  <p:transition spd="med">
    <p:wipe dir="r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28638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600" b="1">
          <a:solidFill>
            <a:schemeClr val="tx1"/>
          </a:solidFill>
          <a:latin typeface="+mn-lt"/>
        </a:defRPr>
      </a:lvl2pPr>
      <a:lvl3pPr marL="862013" indent="-1539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400" b="1">
          <a:solidFill>
            <a:schemeClr val="tx1"/>
          </a:solidFill>
          <a:latin typeface="+mn-lt"/>
        </a:defRPr>
      </a:lvl3pPr>
      <a:lvl4pPr marL="1257300" indent="-1778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200" b="1">
          <a:solidFill>
            <a:schemeClr val="tx1"/>
          </a:solidFill>
          <a:latin typeface="+mn-lt"/>
        </a:defRPr>
      </a:lvl4pPr>
      <a:lvl5pPr marL="16160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5pPr>
      <a:lvl6pPr marL="20732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6pPr>
      <a:lvl7pPr marL="25304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7pPr>
      <a:lvl8pPr marL="29876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8pPr>
      <a:lvl9pPr marL="34448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1113492264"/>
              </p:ext>
            </p:extLst>
          </p:nvPr>
        </p:nvGraphicFramePr>
        <p:xfrm>
          <a:off x="1591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1147765"/>
            <a:ext cx="85915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38975" y="6653071"/>
            <a:ext cx="2133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76802E-7DA7-4AB0-B8B6-DB4CB2A6799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7077" name="Rectangle 5"/>
          <p:cNvSpPr>
            <a:spLocks noChangeArrowheads="1"/>
          </p:cNvSpPr>
          <p:nvPr userDrawn="1"/>
        </p:nvSpPr>
        <p:spPr bwMode="gray">
          <a:xfrm>
            <a:off x="0" y="838203"/>
            <a:ext cx="8991600" cy="88900"/>
          </a:xfrm>
          <a:prstGeom prst="rect">
            <a:avLst/>
          </a:prstGeom>
          <a:gradFill rotWithShape="1">
            <a:gsLst>
              <a:gs pos="0">
                <a:srgbClr val="04539B"/>
              </a:gs>
              <a:gs pos="100000">
                <a:srgbClr val="04539B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1027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3"/>
            <a:ext cx="9144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7085" name="Picture 24" descr="pepsi_logo_colo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65" y="6583361"/>
            <a:ext cx="808701" cy="24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7178" y="6683831"/>
            <a:ext cx="12080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800" b="0" i="1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2145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</p:sldLayoutIdLst>
  <p:transition spd="med">
    <p:wipe dir="r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28638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600" b="1">
          <a:solidFill>
            <a:schemeClr val="tx1"/>
          </a:solidFill>
          <a:latin typeface="+mn-lt"/>
        </a:defRPr>
      </a:lvl2pPr>
      <a:lvl3pPr marL="862013" indent="-1539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400" b="1">
          <a:solidFill>
            <a:schemeClr val="tx1"/>
          </a:solidFill>
          <a:latin typeface="+mn-lt"/>
        </a:defRPr>
      </a:lvl3pPr>
      <a:lvl4pPr marL="1257300" indent="-1778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200" b="1">
          <a:solidFill>
            <a:schemeClr val="tx1"/>
          </a:solidFill>
          <a:latin typeface="+mn-lt"/>
        </a:defRPr>
      </a:lvl4pPr>
      <a:lvl5pPr marL="16160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5pPr>
      <a:lvl6pPr marL="20732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6pPr>
      <a:lvl7pPr marL="25304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7pPr>
      <a:lvl8pPr marL="29876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8pPr>
      <a:lvl9pPr marL="34448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846100489"/>
              </p:ext>
            </p:extLst>
          </p:nvPr>
        </p:nvGraphicFramePr>
        <p:xfrm>
          <a:off x="1591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1147765"/>
            <a:ext cx="85915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38975" y="6653065"/>
            <a:ext cx="2133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76802E-7DA7-4AB0-B8B6-DB4CB2A6799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7077" name="Rectangle 5"/>
          <p:cNvSpPr>
            <a:spLocks noChangeArrowheads="1"/>
          </p:cNvSpPr>
          <p:nvPr/>
        </p:nvSpPr>
        <p:spPr bwMode="gray">
          <a:xfrm>
            <a:off x="0" y="838203"/>
            <a:ext cx="8991600" cy="88900"/>
          </a:xfrm>
          <a:prstGeom prst="rect">
            <a:avLst/>
          </a:prstGeom>
          <a:gradFill rotWithShape="1">
            <a:gsLst>
              <a:gs pos="0">
                <a:srgbClr val="04539B"/>
              </a:gs>
              <a:gs pos="100000">
                <a:srgbClr val="04539B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>
              <a:solidFill>
                <a:srgbClr val="000000"/>
              </a:solidFill>
            </a:endParaRPr>
          </a:p>
        </p:txBody>
      </p:sp>
      <p:sp>
        <p:nvSpPr>
          <p:cNvPr id="1027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3"/>
            <a:ext cx="9144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7085" name="Picture 24" descr="pepsi_logo_color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9059" y="6583361"/>
            <a:ext cx="808701" cy="24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7172" y="6683831"/>
            <a:ext cx="12080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800" b="0" i="1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55080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</p:sldLayoutIdLst>
  <p:transition spd="med">
    <p:wipe dir="r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28638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600" b="1">
          <a:solidFill>
            <a:schemeClr val="tx1"/>
          </a:solidFill>
          <a:latin typeface="+mn-lt"/>
        </a:defRPr>
      </a:lvl2pPr>
      <a:lvl3pPr marL="862013" indent="-1539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400" b="1">
          <a:solidFill>
            <a:schemeClr val="tx1"/>
          </a:solidFill>
          <a:latin typeface="+mn-lt"/>
        </a:defRPr>
      </a:lvl3pPr>
      <a:lvl4pPr marL="1257300" indent="-1778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200" b="1">
          <a:solidFill>
            <a:schemeClr val="tx1"/>
          </a:solidFill>
          <a:latin typeface="+mn-lt"/>
        </a:defRPr>
      </a:lvl4pPr>
      <a:lvl5pPr marL="16160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5pPr>
      <a:lvl6pPr marL="20732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6pPr>
      <a:lvl7pPr marL="25304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7pPr>
      <a:lvl8pPr marL="29876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8pPr>
      <a:lvl9pPr marL="34448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093324425"/>
              </p:ext>
            </p:extLst>
          </p:nvPr>
        </p:nvGraphicFramePr>
        <p:xfrm>
          <a:off x="1589" y="2118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8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1147763"/>
            <a:ext cx="85915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38975" y="6653061"/>
            <a:ext cx="2133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76802E-7DA7-4AB0-B8B6-DB4CB2A6799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7077" name="Rectangle 5"/>
          <p:cNvSpPr>
            <a:spLocks noChangeArrowheads="1"/>
          </p:cNvSpPr>
          <p:nvPr userDrawn="1"/>
        </p:nvSpPr>
        <p:spPr bwMode="gray">
          <a:xfrm>
            <a:off x="0" y="838201"/>
            <a:ext cx="8991600" cy="88900"/>
          </a:xfrm>
          <a:prstGeom prst="rect">
            <a:avLst/>
          </a:prstGeom>
          <a:gradFill rotWithShape="1">
            <a:gsLst>
              <a:gs pos="0">
                <a:srgbClr val="04539B"/>
              </a:gs>
              <a:gs pos="100000">
                <a:srgbClr val="04539B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b="1">
              <a:solidFill>
                <a:srgbClr val="000000"/>
              </a:solidFill>
            </a:endParaRPr>
          </a:p>
        </p:txBody>
      </p:sp>
      <p:sp>
        <p:nvSpPr>
          <p:cNvPr id="1027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9144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7085" name="Picture 24" descr="pepsi_logo_color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055" y="6583361"/>
            <a:ext cx="808701" cy="24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7168" y="6683831"/>
            <a:ext cx="12080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800" b="0" i="1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PepsiCo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15715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</p:sldLayoutIdLst>
  <p:transition spd="med">
    <p:wipe dir="r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Arial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28638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600" b="1">
          <a:solidFill>
            <a:schemeClr val="tx1"/>
          </a:solidFill>
          <a:latin typeface="+mn-lt"/>
        </a:defRPr>
      </a:lvl2pPr>
      <a:lvl3pPr marL="862013" indent="-1539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400" b="1">
          <a:solidFill>
            <a:schemeClr val="tx1"/>
          </a:solidFill>
          <a:latin typeface="+mn-lt"/>
        </a:defRPr>
      </a:lvl3pPr>
      <a:lvl4pPr marL="1257300" indent="-1778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sz="1200" b="1">
          <a:solidFill>
            <a:schemeClr val="tx1"/>
          </a:solidFill>
          <a:latin typeface="+mn-lt"/>
        </a:defRPr>
      </a:lvl4pPr>
      <a:lvl5pPr marL="16160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5pPr>
      <a:lvl6pPr marL="20732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6pPr>
      <a:lvl7pPr marL="25304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7pPr>
      <a:lvl8pPr marL="29876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8pPr>
      <a:lvl9pPr marL="3444875" indent="-17938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48805" y="2438402"/>
            <a:ext cx="2039171" cy="979558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4" tIns="45697" rIns="91394" bIns="45697" rtlCol="0" anchor="ctr"/>
          <a:lstStyle/>
          <a:p>
            <a:pPr algn="ctr" defTabSz="456917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38400" y="2438402"/>
            <a:ext cx="6372304" cy="979558"/>
          </a:xfrm>
          <a:prstGeom prst="rect">
            <a:avLst/>
          </a:prstGeom>
          <a:solidFill>
            <a:schemeClr val="bg1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4" tIns="45697" rIns="91394" bIns="45697" rtlCol="0" anchor="ctr"/>
          <a:lstStyle/>
          <a:p>
            <a:pPr algn="ctr" defTabSz="456917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2" y="858839"/>
            <a:ext cx="1587" cy="158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2027" y="2438400"/>
            <a:ext cx="6163590" cy="979558"/>
          </a:xfrm>
        </p:spPr>
        <p:txBody>
          <a:bodyPr anchor="ctr" anchorCtr="0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Маркировка готовой продукции. 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Интеграция с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3PL</a:t>
            </a:r>
          </a:p>
        </p:txBody>
      </p:sp>
      <p:pic>
        <p:nvPicPr>
          <p:cNvPr id="9" name="Picture 831" descr="G:\PepsiCoMega14.pn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black">
          <a:xfrm>
            <a:off x="478384" y="2568297"/>
            <a:ext cx="1229807" cy="291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2E35A7-751C-4E0B-92F7-F316E10037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2813" y="5078585"/>
            <a:ext cx="1689741" cy="1183407"/>
          </a:xfrm>
          <a:prstGeom prst="rect">
            <a:avLst/>
          </a:prstGeom>
          <a:effectLst>
            <a:glow rad="368300">
              <a:schemeClr val="bg1">
                <a:lumMod val="85000"/>
                <a:alpha val="68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12986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2A9E1B3-83B0-4FDB-89C3-8F1DD7BCF9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85844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1" imgH="420" progId="TCLayout.ActiveDocument.1">
                  <p:embed/>
                </p:oleObj>
              </mc:Choice>
              <mc:Fallback>
                <p:oleObj name="think-cell Slide" r:id="rId4" imgW="421" imgH="42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F2A9E1B3-83B0-4FDB-89C3-8F1DD7BCF9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85844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387693F3-E291-4306-AD28-A24DAA8E102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85725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defTabSz="685800">
              <a:defRPr/>
            </a:pPr>
            <a:endParaRPr lang="en-US" sz="2100" dirty="0">
              <a:solidFill>
                <a:prstClr val="white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67E8B-417A-4A8E-843A-EA8C331BD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" y="64830"/>
            <a:ext cx="9144000" cy="697354"/>
          </a:xfrm>
          <a:solidFill>
            <a:srgbClr val="336699"/>
          </a:solidFill>
        </p:spPr>
        <p:txBody>
          <a:bodyPr vert="horz"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Маркировка продукции – требования законодательства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0452F8F-7A26-44DB-B0F1-54B294CD7EC8}"/>
              </a:ext>
            </a:extLst>
          </p:cNvPr>
          <p:cNvCxnSpPr>
            <a:cxnSpLocks/>
          </p:cNvCxnSpPr>
          <p:nvPr/>
        </p:nvCxnSpPr>
        <p:spPr>
          <a:xfrm>
            <a:off x="383127" y="4611793"/>
            <a:ext cx="8649839" cy="12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7ECF774-FDF0-4108-8B94-41DF5031EE82}"/>
              </a:ext>
            </a:extLst>
          </p:cNvPr>
          <p:cNvSpPr txBox="1"/>
          <p:nvPr/>
        </p:nvSpPr>
        <p:spPr>
          <a:xfrm>
            <a:off x="79329" y="2380455"/>
            <a:ext cx="8790593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/>
              </a:rPr>
              <a:t>2 этап:  </a:t>
            </a:r>
          </a:p>
          <a:p>
            <a:pPr algn="ctr" defTabSz="685800">
              <a:defRPr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/>
              </a:rPr>
              <a:t>Розничная торговля. Объемно-сортовой учет.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FBC7E07-E51E-4419-8B2D-2D8451C4AD9E}"/>
              </a:ext>
            </a:extLst>
          </p:cNvPr>
          <p:cNvSpPr txBox="1"/>
          <p:nvPr/>
        </p:nvSpPr>
        <p:spPr>
          <a:xfrm>
            <a:off x="122872" y="3995801"/>
            <a:ext cx="864983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ru-RU" sz="1600" b="1" dirty="0">
                <a:latin typeface="Calibri" panose="020F0502020204030204"/>
              </a:rPr>
              <a:t>3 этап:  </a:t>
            </a:r>
          </a:p>
          <a:p>
            <a:pPr algn="ctr" defTabSz="685800">
              <a:defRPr/>
            </a:pPr>
            <a:r>
              <a:rPr lang="ru-RU" sz="1600" b="1" dirty="0">
                <a:latin typeface="Calibri" panose="020F0502020204030204"/>
              </a:rPr>
              <a:t>Поэкземплярная прослеживаемость – с марта 2025 г. (вода), июнь 2025 (напитки </a:t>
            </a:r>
            <a:r>
              <a:rPr lang="ru-RU" sz="1600" b="1" dirty="0" err="1">
                <a:latin typeface="Calibri" panose="020F0502020204030204"/>
              </a:rPr>
              <a:t>акц</a:t>
            </a:r>
            <a:r>
              <a:rPr lang="ru-RU" sz="1600" b="1" dirty="0">
                <a:latin typeface="Calibri" panose="020F0502020204030204"/>
              </a:rPr>
              <a:t>.)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2D80420-BAD7-4488-AF1E-47DFCADE69A0}"/>
              </a:ext>
            </a:extLst>
          </p:cNvPr>
          <p:cNvSpPr txBox="1"/>
          <p:nvPr/>
        </p:nvSpPr>
        <p:spPr>
          <a:xfrm>
            <a:off x="59734" y="990454"/>
            <a:ext cx="8790594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/>
              </a:rPr>
              <a:t>1 этап: </a:t>
            </a:r>
          </a:p>
          <a:p>
            <a:pPr algn="ctr" defTabSz="685800">
              <a:defRPr/>
            </a:pPr>
            <a:r>
              <a:rPr lang="ru-RU" sz="1600" b="1" dirty="0">
                <a:solidFill>
                  <a:schemeClr val="bg1"/>
                </a:solidFill>
                <a:latin typeface="Calibri" panose="020F0502020204030204"/>
              </a:rPr>
              <a:t>Нанесение кодов на продукт: молоко, вода, напитки/соки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FFEB55-70F6-419B-A35A-53A2A8C89C0E}"/>
              </a:ext>
            </a:extLst>
          </p:cNvPr>
          <p:cNvSpPr txBox="1"/>
          <p:nvPr/>
        </p:nvSpPr>
        <p:spPr>
          <a:xfrm>
            <a:off x="214815" y="1581442"/>
            <a:ext cx="87905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На каждую единицу товара наносится уникальный, не повторяющийся код </a:t>
            </a:r>
            <a:r>
              <a:rPr lang="en-US" sz="1400" dirty="0" err="1">
                <a:solidFill>
                  <a:prstClr val="black"/>
                </a:solidFill>
                <a:latin typeface="Calibri" panose="020F0502020204030204"/>
              </a:rPr>
              <a:t>DataMatrix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, который позволяет отследить товар на всех этапах движения. </a:t>
            </a:r>
            <a:r>
              <a:rPr lang="ru-RU" sz="1400" dirty="0" err="1">
                <a:solidFill>
                  <a:prstClr val="black"/>
                </a:solidFill>
                <a:latin typeface="Calibri" panose="020F0502020204030204"/>
              </a:rPr>
              <a:t>Пепсико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 выпускает продукт только с 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DM 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кодами.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C9ED18-F26F-19F4-1089-E177A5211971}"/>
              </a:ext>
            </a:extLst>
          </p:cNvPr>
          <p:cNvSpPr txBox="1"/>
          <p:nvPr/>
        </p:nvSpPr>
        <p:spPr>
          <a:xfrm>
            <a:off x="176703" y="3244311"/>
            <a:ext cx="87905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При розничной продаже кассир обязан сканировать код 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DM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. Движение маркированного товара отслеживается посредством электронного документооборота. </a:t>
            </a:r>
            <a:r>
              <a:rPr lang="ru-RU" sz="1400" dirty="0" err="1">
                <a:solidFill>
                  <a:prstClr val="black"/>
                </a:solidFill>
                <a:latin typeface="Calibri" panose="020F0502020204030204"/>
              </a:rPr>
              <a:t>Пепсико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 передает клиентам количество кодов 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DM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 в </a:t>
            </a:r>
            <a:r>
              <a:rPr lang="ru-RU" sz="1400" dirty="0" err="1">
                <a:solidFill>
                  <a:prstClr val="black"/>
                </a:solidFill>
                <a:latin typeface="Calibri" panose="020F0502020204030204"/>
              </a:rPr>
              <a:t>эУПД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94DEDD-6AD4-B936-092D-8C968D97C92D}"/>
              </a:ext>
            </a:extLst>
          </p:cNvPr>
          <p:cNvSpPr txBox="1"/>
          <p:nvPr/>
        </p:nvSpPr>
        <p:spPr>
          <a:xfrm>
            <a:off x="122872" y="4753338"/>
            <a:ext cx="879059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Прослеживаемость каждой штучки товара. В ЭУПД необходимо будет передавать цифровой код 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DM</a:t>
            </a: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 продукции (кейса, паллеты).</a:t>
            </a:r>
          </a:p>
          <a:p>
            <a:r>
              <a:rPr lang="ru-RU" sz="1400" b="1" dirty="0">
                <a:solidFill>
                  <a:prstClr val="black"/>
                </a:solidFill>
                <a:latin typeface="Calibri" panose="020F0502020204030204"/>
              </a:rPr>
              <a:t>Изменения: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На производстве агрегирование кодов штук  в уникальные коды кейсов и паллет;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Сканирование кодов при сборке;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Calibri" panose="020F0502020204030204"/>
              </a:rPr>
              <a:t>Интеграция с 3PL;</a:t>
            </a:r>
          </a:p>
        </p:txBody>
      </p:sp>
    </p:spTree>
    <p:extLst>
      <p:ext uri="{BB962C8B-B14F-4D97-AF65-F5344CB8AC3E}">
        <p14:creationId xmlns:p14="http://schemas.microsoft.com/office/powerpoint/2010/main" val="4179590277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D746D0-819D-42A9-A674-35E55C7A7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089"/>
            <a:ext cx="9144000" cy="743868"/>
          </a:xfrm>
          <a:solidFill>
            <a:srgbClr val="336699"/>
          </a:solidFill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Коды маркировки.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7A73E88-B6DB-47A6-935B-BEC8EC93C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75" y="1419669"/>
            <a:ext cx="1283853" cy="130549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5ECDA9-A0C8-40EE-A2FA-177D43DCEC9F}"/>
              </a:ext>
            </a:extLst>
          </p:cNvPr>
          <p:cNvSpPr txBox="1"/>
          <p:nvPr/>
        </p:nvSpPr>
        <p:spPr>
          <a:xfrm>
            <a:off x="81854" y="1032777"/>
            <a:ext cx="153785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 err="1"/>
              <a:t>DataMatrix</a:t>
            </a:r>
            <a:r>
              <a:rPr lang="ru-RU" sz="1350" dirty="0"/>
              <a:t> (</a:t>
            </a:r>
            <a:r>
              <a:rPr lang="en-US" sz="1350" dirty="0"/>
              <a:t>DM</a:t>
            </a:r>
            <a:r>
              <a:rPr lang="ru-RU" sz="1350" dirty="0"/>
              <a:t>)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A575394-25E6-42AD-862A-981CA0305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53" y="4132840"/>
            <a:ext cx="2787512" cy="130549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924E66F-3417-45DC-BCB6-CBFC902C0B83}"/>
              </a:ext>
            </a:extLst>
          </p:cNvPr>
          <p:cNvSpPr txBox="1"/>
          <p:nvPr/>
        </p:nvSpPr>
        <p:spPr>
          <a:xfrm>
            <a:off x="3215640" y="4000755"/>
            <a:ext cx="550591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200" dirty="0">
              <a:solidFill>
                <a:srgbClr val="333333"/>
              </a:solidFill>
              <a:latin typeface="YS Text"/>
            </a:endParaRPr>
          </a:p>
          <a:p>
            <a:pPr algn="ctr"/>
            <a:r>
              <a:rPr lang="ru-RU" dirty="0">
                <a:solidFill>
                  <a:srgbClr val="333333"/>
                </a:solidFill>
                <a:latin typeface="YS Text"/>
              </a:rPr>
              <a:t>SSCC-код  - серийный код транспортной упаковки,  по которому возможно определить внутреннее содержимое и владельца товаров, не вскрывая упаковку</a:t>
            </a:r>
            <a:endParaRPr lang="en-US" dirty="0">
              <a:solidFill>
                <a:srgbClr val="333333"/>
              </a:solidFill>
              <a:latin typeface="YS Text"/>
            </a:endParaRPr>
          </a:p>
          <a:p>
            <a:pPr algn="ctr"/>
            <a:r>
              <a:rPr lang="ru-RU" sz="1200" dirty="0">
                <a:solidFill>
                  <a:srgbClr val="333333"/>
                </a:solidFill>
                <a:latin typeface="YS Text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6802248-A1C4-4578-8193-C6250E24470F}"/>
              </a:ext>
            </a:extLst>
          </p:cNvPr>
          <p:cNvSpPr/>
          <p:nvPr/>
        </p:nvSpPr>
        <p:spPr>
          <a:xfrm>
            <a:off x="1767946" y="2347374"/>
            <a:ext cx="71194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/>
              <a:t>Статус кода: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FF0000"/>
                </a:solidFill>
              </a:rPr>
              <a:t>Эмитирован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/>
              <a:t>– код нанесен, но не введен в оборот. Запрещен к отгрузке.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FF0000"/>
                </a:solidFill>
              </a:rPr>
              <a:t>Выбыл</a:t>
            </a:r>
            <a:r>
              <a:rPr lang="ru-RU" sz="1600" dirty="0"/>
              <a:t> – код выведен из оборота. Запрещен к отгрузке.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8000"/>
                </a:solidFill>
              </a:rPr>
              <a:t>Введен в оборот – </a:t>
            </a:r>
            <a:r>
              <a:rPr lang="ru-RU" sz="1600" dirty="0"/>
              <a:t>отгрузка разрешена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FF0000"/>
                </a:solidFill>
              </a:rPr>
              <a:t>Код не в собственности </a:t>
            </a:r>
            <a:r>
              <a:rPr lang="en-US" sz="1600" b="1" dirty="0" err="1">
                <a:solidFill>
                  <a:srgbClr val="FF0000"/>
                </a:solidFill>
              </a:rPr>
              <a:t>Pepsico</a:t>
            </a:r>
            <a:r>
              <a:rPr lang="ru-RU" sz="1600" b="1" dirty="0">
                <a:solidFill>
                  <a:srgbClr val="FF0000"/>
                </a:solidFill>
              </a:rPr>
              <a:t>.</a:t>
            </a:r>
            <a:endParaRPr lang="ru-RU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BF5697-7306-65B7-CD24-A000019AF320}"/>
              </a:ext>
            </a:extLst>
          </p:cNvPr>
          <p:cNvSpPr txBox="1"/>
          <p:nvPr/>
        </p:nvSpPr>
        <p:spPr>
          <a:xfrm>
            <a:off x="1619709" y="1165227"/>
            <a:ext cx="708660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rgbClr val="333333"/>
                </a:solidFill>
                <a:latin typeface="YS Text"/>
              </a:rPr>
              <a:t>двумерный матричный штрихкод, который </a:t>
            </a:r>
            <a:r>
              <a:rPr lang="ru-RU" sz="1800" b="1" dirty="0">
                <a:solidFill>
                  <a:srgbClr val="333333"/>
                </a:solidFill>
                <a:latin typeface="YS Text"/>
              </a:rPr>
              <a:t>кодирует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sz="1800" b="1" dirty="0">
                <a:solidFill>
                  <a:srgbClr val="333333"/>
                </a:solidFill>
                <a:latin typeface="YS Text"/>
              </a:rPr>
              <a:t>информацию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sz="1800" b="1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</a:p>
          <a:p>
            <a:pPr algn="ctr"/>
            <a:r>
              <a:rPr lang="ru-RU" sz="1800" b="1" dirty="0">
                <a:solidFill>
                  <a:srgbClr val="333333"/>
                </a:solidFill>
                <a:latin typeface="YS Text"/>
              </a:rPr>
              <a:t>товаре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sz="1800" b="1" dirty="0">
                <a:solidFill>
                  <a:srgbClr val="333333"/>
                </a:solidFill>
                <a:latin typeface="YS Text"/>
              </a:rPr>
              <a:t>и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sz="1800" b="1" dirty="0">
                <a:solidFill>
                  <a:srgbClr val="333333"/>
                </a:solidFill>
                <a:latin typeface="YS Text"/>
              </a:rPr>
              <a:t>его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sz="1800" b="1" dirty="0">
                <a:solidFill>
                  <a:srgbClr val="333333"/>
                </a:solidFill>
                <a:latin typeface="YS Text"/>
              </a:rPr>
              <a:t>производителе.</a:t>
            </a:r>
            <a:r>
              <a:rPr lang="ru-RU" sz="1800" dirty="0">
                <a:solidFill>
                  <a:srgbClr val="333333"/>
                </a:solidFill>
                <a:latin typeface="YS Text"/>
              </a:rPr>
              <a:t> </a:t>
            </a:r>
          </a:p>
          <a:p>
            <a:pPr algn="ctr"/>
            <a:endParaRPr lang="ru-RU" sz="1800" dirty="0">
              <a:solidFill>
                <a:srgbClr val="333333"/>
              </a:solidFill>
              <a:latin typeface="YS Text"/>
            </a:endParaRPr>
          </a:p>
          <a:p>
            <a:pPr algn="ctr"/>
            <a:r>
              <a:rPr lang="ru-RU" sz="1600" dirty="0">
                <a:solidFill>
                  <a:prstClr val="black"/>
                </a:solidFill>
                <a:latin typeface="Calibri" panose="020F0502020204030204"/>
              </a:rPr>
              <a:t>Цифровой код, пример: </a:t>
            </a: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0104690228006890215/!</a:t>
            </a:r>
            <a:r>
              <a:rPr lang="en-US" sz="1600" dirty="0" err="1">
                <a:solidFill>
                  <a:prstClr val="black"/>
                </a:solidFill>
                <a:latin typeface="Calibri" panose="020F0502020204030204"/>
              </a:rPr>
              <a:t>LrE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86704375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44957-1E94-2241-B09F-77488E3F3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"/>
            <a:ext cx="9144000" cy="715831"/>
          </a:xfrm>
          <a:solidFill>
            <a:srgbClr val="336699"/>
          </a:solidFill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Агрегирование - 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объединения кодов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групповую упаковку и или транспортную упаковку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AA8C8C-444A-2035-D854-C9E2B9FFC4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E522-3473-49C7-BCC9-23ECBEF3FA0E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7CD77A3-7CDA-0F7B-ACF0-966E02DD9582}"/>
              </a:ext>
            </a:extLst>
          </p:cNvPr>
          <p:cNvSpPr/>
          <p:nvPr/>
        </p:nvSpPr>
        <p:spPr bwMode="auto">
          <a:xfrm>
            <a:off x="215594" y="4770363"/>
            <a:ext cx="8763000" cy="1805257"/>
          </a:xfrm>
          <a:prstGeom prst="rect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DE5721-1279-B49D-ED90-B7C63D353E36}"/>
              </a:ext>
            </a:extLst>
          </p:cNvPr>
          <p:cNvSpPr/>
          <p:nvPr/>
        </p:nvSpPr>
        <p:spPr bwMode="auto">
          <a:xfrm>
            <a:off x="215594" y="2777784"/>
            <a:ext cx="8763000" cy="1805257"/>
          </a:xfrm>
          <a:prstGeom prst="rect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A2C2176-7A4D-C06B-AA8A-1461770CEB40}"/>
              </a:ext>
            </a:extLst>
          </p:cNvPr>
          <p:cNvSpPr/>
          <p:nvPr/>
        </p:nvSpPr>
        <p:spPr bwMode="auto">
          <a:xfrm>
            <a:off x="215594" y="1034810"/>
            <a:ext cx="8763000" cy="1571629"/>
          </a:xfrm>
          <a:prstGeom prst="rect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7" name="Стрелка: пятиугольник 6">
            <a:extLst>
              <a:ext uri="{FF2B5EF4-FFF2-40B4-BE49-F238E27FC236}">
                <a16:creationId xmlns:a16="http://schemas.microsoft.com/office/drawing/2014/main" id="{801788D2-EC88-EED0-BAA0-BCDF23452190}"/>
              </a:ext>
            </a:extLst>
          </p:cNvPr>
          <p:cNvSpPr/>
          <p:nvPr/>
        </p:nvSpPr>
        <p:spPr bwMode="auto">
          <a:xfrm rot="5400000">
            <a:off x="1967297" y="3021304"/>
            <a:ext cx="698574" cy="795729"/>
          </a:xfrm>
          <a:prstGeom prst="homePlate">
            <a:avLst>
              <a:gd name="adj" fmla="val 2580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E1F2BCF4-6040-51D0-0D64-62492D3C5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31" y="5017102"/>
            <a:ext cx="1704118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CDC45B3F-8AB9-8D35-90F8-59F4A586E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87" y="1119611"/>
            <a:ext cx="1202195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>
            <a:extLst>
              <a:ext uri="{FF2B5EF4-FFF2-40B4-BE49-F238E27FC236}">
                <a16:creationId xmlns:a16="http://schemas.microsoft.com/office/drawing/2014/main" id="{0D155E60-D509-5DFF-B1F7-306DFA183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4" y="2995305"/>
            <a:ext cx="1202195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675649-A412-2D99-6544-56439A134E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1752" y="1407675"/>
            <a:ext cx="602270" cy="646331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94318A1-F966-0B2A-CD66-9988A7006242}"/>
              </a:ext>
            </a:extLst>
          </p:cNvPr>
          <p:cNvSpPr/>
          <p:nvPr/>
        </p:nvSpPr>
        <p:spPr bwMode="auto">
          <a:xfrm>
            <a:off x="2987118" y="1284581"/>
            <a:ext cx="4615130" cy="912199"/>
          </a:xfrm>
          <a:prstGeom prst="rect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effectLst/>
                <a:latin typeface="Arial" charset="0"/>
              </a:rPr>
              <a:t>Потребительская упаковка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latin typeface="Arial" charset="0"/>
              </a:rPr>
              <a:t>Наносится двумерный </a:t>
            </a:r>
            <a:r>
              <a:rPr lang="en-US" sz="1200" dirty="0">
                <a:latin typeface="Arial" charset="0"/>
              </a:rPr>
              <a:t>Data Matrix </a:t>
            </a:r>
            <a:r>
              <a:rPr lang="ru-RU" sz="1200" dirty="0">
                <a:latin typeface="Arial" charset="0"/>
              </a:rPr>
              <a:t>код на каждую единицу товара, который кодирует информацию о товаре и его производителе.</a:t>
            </a:r>
            <a:endParaRPr kumimoji="0" lang="ru-RU" sz="1400" i="0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5A07E5A-535F-3C93-D590-EA6050BA43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86965" y="3792791"/>
            <a:ext cx="824373" cy="407461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2CFD2AD-D2C4-0A71-258F-812FFD7039E5}"/>
              </a:ext>
            </a:extLst>
          </p:cNvPr>
          <p:cNvSpPr/>
          <p:nvPr/>
        </p:nvSpPr>
        <p:spPr bwMode="auto">
          <a:xfrm>
            <a:off x="2987119" y="2849792"/>
            <a:ext cx="4654318" cy="1597965"/>
          </a:xfrm>
          <a:prstGeom prst="rect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effectLst/>
                <a:latin typeface="Arial" charset="0"/>
              </a:rPr>
              <a:t>Транспортная упаковка 1-го уровня КИТУ</a:t>
            </a:r>
            <a:r>
              <a:rPr lang="ru-RU" sz="1400" b="1" u="sng" dirty="0">
                <a:latin typeface="Arial" charset="0"/>
              </a:rPr>
              <a:t>/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effectLst/>
                <a:latin typeface="Arial" charset="0"/>
              </a:rPr>
              <a:t>КИГУ</a:t>
            </a:r>
          </a:p>
          <a:p>
            <a:pPr lvl="0"/>
            <a:r>
              <a:rPr lang="ru-RU" sz="1200" dirty="0"/>
              <a:t>Упаковка, объединяющая потребительскую упаковку. Наносится линейный КИТУ</a:t>
            </a:r>
            <a:r>
              <a:rPr lang="en-US" sz="1200" dirty="0"/>
              <a:t> (GS</a:t>
            </a:r>
            <a:r>
              <a:rPr lang="ru-RU" sz="1200" dirty="0"/>
              <a:t>- 128) код, объединяющий потребительскую упаковку. По КИТУ можно определить внутреннее содержимое и владельца товаров, не вскрывая упаковку</a:t>
            </a:r>
            <a:r>
              <a:rPr lang="en-US" sz="1200" dirty="0"/>
              <a:t>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3BF12F5-1260-E4C5-74D7-AE0D0DA9CB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8068" y="3096599"/>
            <a:ext cx="199268" cy="213846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9EB5A02-D703-D40B-656A-A663BCDEDA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3463" y="3096599"/>
            <a:ext cx="199268" cy="21384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C9092A81-97EA-278C-1008-F74AB6D80E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9891" y="3353327"/>
            <a:ext cx="199268" cy="213846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F6D73713-DE48-F33C-BB48-8A7F63F0C9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826" y="3096599"/>
            <a:ext cx="199268" cy="21384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606F1761-1A47-8505-63EC-076005DC76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4388" y="3353327"/>
            <a:ext cx="199268" cy="21384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E15A9B4C-2878-6B08-6323-64DF39EFAD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8719" y="5802120"/>
            <a:ext cx="824373" cy="407461"/>
          </a:xfrm>
          <a:prstGeom prst="rect">
            <a:avLst/>
          </a:prstGeom>
        </p:spPr>
      </p:pic>
      <p:sp>
        <p:nvSpPr>
          <p:cNvPr id="21" name="Стрелка: пятиугольник 20">
            <a:extLst>
              <a:ext uri="{FF2B5EF4-FFF2-40B4-BE49-F238E27FC236}">
                <a16:creationId xmlns:a16="http://schemas.microsoft.com/office/drawing/2014/main" id="{6D4A0E97-10C8-21D3-6AC4-DD19CE3100A1}"/>
              </a:ext>
            </a:extLst>
          </p:cNvPr>
          <p:cNvSpPr/>
          <p:nvPr/>
        </p:nvSpPr>
        <p:spPr bwMode="auto">
          <a:xfrm rot="5400000">
            <a:off x="1986645" y="5029524"/>
            <a:ext cx="698574" cy="795729"/>
          </a:xfrm>
          <a:prstGeom prst="homePlate">
            <a:avLst>
              <a:gd name="adj" fmla="val 2580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1C9F7704-90DB-41F1-A3B4-FFDA954249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52789" y="5142856"/>
            <a:ext cx="344706" cy="170377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166205B4-D0D2-681E-F0AC-6F6A51CC5A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3728" y="5127069"/>
            <a:ext cx="344706" cy="170377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FAE38F2D-7351-43FC-2DDF-80CAADCE7D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57370" y="5368693"/>
            <a:ext cx="344706" cy="170377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17D75AAA-48B6-91DA-EFB5-9B82A76461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0950" y="5372278"/>
            <a:ext cx="344706" cy="170377"/>
          </a:xfrm>
          <a:prstGeom prst="rect">
            <a:avLst/>
          </a:prstGeom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D08F9BC-5A7F-8F13-672E-8F422A172453}"/>
              </a:ext>
            </a:extLst>
          </p:cNvPr>
          <p:cNvSpPr/>
          <p:nvPr/>
        </p:nvSpPr>
        <p:spPr bwMode="auto">
          <a:xfrm>
            <a:off x="2992411" y="4866016"/>
            <a:ext cx="4669304" cy="1597965"/>
          </a:xfrm>
          <a:prstGeom prst="rect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effectLst/>
                <a:latin typeface="Arial" charset="0"/>
              </a:rPr>
              <a:t>Транспортная упаковка последнего уровня </a:t>
            </a:r>
            <a:r>
              <a:rPr lang="en-US" sz="1400" b="1" u="sng" dirty="0">
                <a:latin typeface="Arial" charset="0"/>
              </a:rPr>
              <a:t>SSCC</a:t>
            </a:r>
            <a:endParaRPr kumimoji="0" lang="ru-RU" sz="1400" b="1" i="0" u="sng" strike="noStrike" cap="none" normalizeH="0" baseline="0" dirty="0">
              <a:ln>
                <a:noFill/>
              </a:ln>
              <a:effectLst/>
              <a:latin typeface="Arial" charset="0"/>
            </a:endParaRPr>
          </a:p>
          <a:p>
            <a:pPr lvl="0"/>
            <a:r>
              <a:rPr lang="en-US" sz="1200" dirty="0"/>
              <a:t>SSCC </a:t>
            </a:r>
            <a:r>
              <a:rPr lang="ru-RU" sz="1200" dirty="0"/>
              <a:t>код, объединяющий транспортные упаковки 1-го уровня КИТУ.</a:t>
            </a:r>
            <a:endParaRPr lang="en-US" sz="1200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AC4222D-9558-A393-41EF-FCA91E9AA875}"/>
              </a:ext>
            </a:extLst>
          </p:cNvPr>
          <p:cNvSpPr/>
          <p:nvPr/>
        </p:nvSpPr>
        <p:spPr bwMode="auto">
          <a:xfrm>
            <a:off x="7924800" y="1244174"/>
            <a:ext cx="907813" cy="51916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Utrace</a:t>
            </a:r>
            <a:endParaRPr lang="ru-RU" sz="1100" b="1" dirty="0">
              <a:solidFill>
                <a:schemeClr val="tx1"/>
              </a:solidFill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Честный Знак</a:t>
            </a:r>
          </a:p>
        </p:txBody>
      </p:sp>
    </p:spTree>
    <p:extLst>
      <p:ext uri="{BB962C8B-B14F-4D97-AF65-F5344CB8AC3E}">
        <p14:creationId xmlns:p14="http://schemas.microsoft.com/office/powerpoint/2010/main" val="2576428523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B2591-28C6-408B-9C20-FFACFFB676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Варианты обмена с 3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</a:t>
            </a: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взаимодействие систем.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362A9-4402-4B8D-A251-FF770ECB9D40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0" y="915991"/>
            <a:ext cx="9144000" cy="6021403"/>
          </a:xfrm>
        </p:spPr>
        <p:txBody>
          <a:bodyPr/>
          <a:lstStyle/>
          <a:p>
            <a:pPr marL="0" indent="0">
              <a:buNone/>
            </a:pPr>
            <a:r>
              <a:rPr lang="ru-RU" sz="1600" b="0" dirty="0">
                <a:latin typeface="Calibri" panose="020F0502020204030204" pitchFamily="34" charset="0"/>
              </a:rPr>
              <a:t>    Для 3</a:t>
            </a:r>
            <a:r>
              <a:rPr lang="en-US" sz="1600" b="0" dirty="0">
                <a:latin typeface="Calibri" panose="020F0502020204030204" pitchFamily="34" charset="0"/>
              </a:rPr>
              <a:t>PL </a:t>
            </a:r>
            <a:r>
              <a:rPr lang="ru-RU" sz="1600" b="0" dirty="0">
                <a:latin typeface="Calibri" panose="020F0502020204030204" pitchFamily="34" charset="0"/>
              </a:rPr>
              <a:t>вводятся новые интерфейсы, только для маркированного товара. Схемы работы с немаркированным товаром остаются прежние.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</a:rPr>
              <a:t>П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рограммный интерфейс (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API, OCH)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u-RU" sz="1600" b="0" dirty="0">
                <a:latin typeface="Calibri" panose="020F0502020204030204" pitchFamily="34" charset="0"/>
              </a:rPr>
              <a:t>– односторонняя</a:t>
            </a:r>
            <a:r>
              <a:rPr lang="ru-RU" sz="1600" b="0">
                <a:latin typeface="Calibri" panose="020F0502020204030204" pitchFamily="34" charset="0"/>
              </a:rPr>
              <a:t>, двухсторонняя </a:t>
            </a:r>
            <a:r>
              <a:rPr lang="ru-RU" sz="1600" b="0" dirty="0">
                <a:latin typeface="Calibri" panose="020F0502020204030204" pitchFamily="34" charset="0"/>
              </a:rPr>
              <a:t>интеграция</a:t>
            </a:r>
            <a:endParaRPr lang="en-US" sz="16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800" b="0" dirty="0">
                <a:latin typeface="Calibri" panose="020F0502020204030204" pitchFamily="34" charset="0"/>
              </a:rPr>
              <a:t>  </a:t>
            </a:r>
            <a:r>
              <a:rPr lang="ru-RU" dirty="0">
                <a:latin typeface="Calibri" panose="020F0502020204030204" pitchFamily="34" charset="0"/>
              </a:rPr>
              <a:t>2. Файловый обмен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ru-RU" sz="1600" b="0" dirty="0">
                <a:latin typeface="Calibri" panose="020F0502020204030204" pitchFamily="34" charset="0"/>
              </a:rPr>
              <a:t>Функциональность позволит  загружать/скачивать документы в формате </a:t>
            </a:r>
            <a:r>
              <a:rPr lang="en-US" sz="1600" b="0" dirty="0">
                <a:latin typeface="Calibri" panose="020F0502020204030204" pitchFamily="34" charset="0"/>
              </a:rPr>
              <a:t>Excel</a:t>
            </a:r>
            <a:r>
              <a:rPr lang="ru-RU" sz="1600" b="0" dirty="0">
                <a:latin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ru-RU" b="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D4923CA-E389-CC4F-00D5-97AE8825FD78}"/>
              </a:ext>
            </a:extLst>
          </p:cNvPr>
          <p:cNvSpPr txBox="1"/>
          <p:nvPr/>
        </p:nvSpPr>
        <p:spPr>
          <a:xfrm>
            <a:off x="1061091" y="2148457"/>
            <a:ext cx="1964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Приемка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B993F-3AD0-34C7-EAD1-70595C9899C4}"/>
              </a:ext>
            </a:extLst>
          </p:cNvPr>
          <p:cNvSpPr txBox="1"/>
          <p:nvPr/>
        </p:nvSpPr>
        <p:spPr>
          <a:xfrm>
            <a:off x="5552854" y="2140305"/>
            <a:ext cx="1964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Сборка</a:t>
            </a:r>
          </a:p>
        </p:txBody>
      </p:sp>
      <p:cxnSp>
        <p:nvCxnSpPr>
          <p:cNvPr id="45" name="Straight Arrow Connector 174">
            <a:extLst>
              <a:ext uri="{FF2B5EF4-FFF2-40B4-BE49-F238E27FC236}">
                <a16:creationId xmlns:a16="http://schemas.microsoft.com/office/drawing/2014/main" id="{D13CD5D2-1650-1973-6D81-D32FD6A0AF75}"/>
              </a:ext>
            </a:extLst>
          </p:cNvPr>
          <p:cNvCxnSpPr>
            <a:cxnSpLocks/>
          </p:cNvCxnSpPr>
          <p:nvPr/>
        </p:nvCxnSpPr>
        <p:spPr>
          <a:xfrm>
            <a:off x="5383976" y="6130919"/>
            <a:ext cx="2536371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167">
            <a:extLst>
              <a:ext uri="{FF2B5EF4-FFF2-40B4-BE49-F238E27FC236}">
                <a16:creationId xmlns:a16="http://schemas.microsoft.com/office/drawing/2014/main" id="{08978003-7DA8-F010-5D15-B1C704465E02}"/>
              </a:ext>
            </a:extLst>
          </p:cNvPr>
          <p:cNvCxnSpPr>
            <a:cxnSpLocks/>
          </p:cNvCxnSpPr>
          <p:nvPr/>
        </p:nvCxnSpPr>
        <p:spPr>
          <a:xfrm>
            <a:off x="5356614" y="5759779"/>
            <a:ext cx="2580916" cy="6433"/>
          </a:xfrm>
          <a:prstGeom prst="straightConnector1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72">
            <a:extLst>
              <a:ext uri="{FF2B5EF4-FFF2-40B4-BE49-F238E27FC236}">
                <a16:creationId xmlns:a16="http://schemas.microsoft.com/office/drawing/2014/main" id="{A32E9364-CB58-86D7-843C-564A1568431B}"/>
              </a:ext>
            </a:extLst>
          </p:cNvPr>
          <p:cNvCxnSpPr>
            <a:cxnSpLocks/>
          </p:cNvCxnSpPr>
          <p:nvPr/>
        </p:nvCxnSpPr>
        <p:spPr>
          <a:xfrm flipH="1">
            <a:off x="5401646" y="4788558"/>
            <a:ext cx="2580916" cy="11267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167">
            <a:extLst>
              <a:ext uri="{FF2B5EF4-FFF2-40B4-BE49-F238E27FC236}">
                <a16:creationId xmlns:a16="http://schemas.microsoft.com/office/drawing/2014/main" id="{CC968FB6-24D5-4C54-012D-32926DBBBCB2}"/>
              </a:ext>
            </a:extLst>
          </p:cNvPr>
          <p:cNvCxnSpPr>
            <a:cxnSpLocks/>
          </p:cNvCxnSpPr>
          <p:nvPr/>
        </p:nvCxnSpPr>
        <p:spPr>
          <a:xfrm>
            <a:off x="5383976" y="4187312"/>
            <a:ext cx="2551534" cy="9856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174">
            <a:extLst>
              <a:ext uri="{FF2B5EF4-FFF2-40B4-BE49-F238E27FC236}">
                <a16:creationId xmlns:a16="http://schemas.microsoft.com/office/drawing/2014/main" id="{7BAD425F-B862-3925-1D45-9EA8E628EC47}"/>
              </a:ext>
            </a:extLst>
          </p:cNvPr>
          <p:cNvCxnSpPr>
            <a:cxnSpLocks/>
          </p:cNvCxnSpPr>
          <p:nvPr/>
        </p:nvCxnSpPr>
        <p:spPr>
          <a:xfrm>
            <a:off x="767134" y="5685204"/>
            <a:ext cx="2536371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174">
            <a:extLst>
              <a:ext uri="{FF2B5EF4-FFF2-40B4-BE49-F238E27FC236}">
                <a16:creationId xmlns:a16="http://schemas.microsoft.com/office/drawing/2014/main" id="{479505EC-E489-447D-9D60-18622F87BD96}"/>
              </a:ext>
            </a:extLst>
          </p:cNvPr>
          <p:cNvCxnSpPr>
            <a:cxnSpLocks/>
          </p:cNvCxnSpPr>
          <p:nvPr/>
        </p:nvCxnSpPr>
        <p:spPr>
          <a:xfrm>
            <a:off x="750142" y="5265498"/>
            <a:ext cx="2553363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72">
            <a:extLst>
              <a:ext uri="{FF2B5EF4-FFF2-40B4-BE49-F238E27FC236}">
                <a16:creationId xmlns:a16="http://schemas.microsoft.com/office/drawing/2014/main" id="{8EBE4049-2AFF-5486-6D0E-E10CB170239A}"/>
              </a:ext>
            </a:extLst>
          </p:cNvPr>
          <p:cNvCxnSpPr>
            <a:cxnSpLocks/>
          </p:cNvCxnSpPr>
          <p:nvPr/>
        </p:nvCxnSpPr>
        <p:spPr>
          <a:xfrm flipH="1">
            <a:off x="790525" y="6110127"/>
            <a:ext cx="2580916" cy="11267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167">
            <a:extLst>
              <a:ext uri="{FF2B5EF4-FFF2-40B4-BE49-F238E27FC236}">
                <a16:creationId xmlns:a16="http://schemas.microsoft.com/office/drawing/2014/main" id="{85F0F47E-B32B-3E29-B41A-5D57C43BAB67}"/>
              </a:ext>
            </a:extLst>
          </p:cNvPr>
          <p:cNvCxnSpPr>
            <a:cxnSpLocks/>
          </p:cNvCxnSpPr>
          <p:nvPr/>
        </p:nvCxnSpPr>
        <p:spPr>
          <a:xfrm>
            <a:off x="731871" y="4764680"/>
            <a:ext cx="2580916" cy="6433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153">
            <a:extLst>
              <a:ext uri="{FF2B5EF4-FFF2-40B4-BE49-F238E27FC236}">
                <a16:creationId xmlns:a16="http://schemas.microsoft.com/office/drawing/2014/main" id="{1FC51B7A-8D08-CCDE-D314-B78E59F6954F}"/>
              </a:ext>
            </a:extLst>
          </p:cNvPr>
          <p:cNvCxnSpPr>
            <a:cxnSpLocks/>
          </p:cNvCxnSpPr>
          <p:nvPr/>
        </p:nvCxnSpPr>
        <p:spPr>
          <a:xfrm flipH="1">
            <a:off x="759424" y="4204142"/>
            <a:ext cx="2526411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7">
            <a:extLst>
              <a:ext uri="{FF2B5EF4-FFF2-40B4-BE49-F238E27FC236}">
                <a16:creationId xmlns:a16="http://schemas.microsoft.com/office/drawing/2014/main" id="{6B99DB96-5CC6-60F1-5B42-FC20BDFA42AF}"/>
              </a:ext>
            </a:extLst>
          </p:cNvPr>
          <p:cNvSpPr/>
          <p:nvPr/>
        </p:nvSpPr>
        <p:spPr bwMode="auto">
          <a:xfrm>
            <a:off x="279716" y="3826313"/>
            <a:ext cx="470234" cy="249565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latin typeface="Arial" charset="0"/>
              </a:rPr>
              <a:t>3PL</a:t>
            </a:r>
          </a:p>
        </p:txBody>
      </p:sp>
      <p:sp>
        <p:nvSpPr>
          <p:cNvPr id="55" name="Rectangle 10">
            <a:extLst>
              <a:ext uri="{FF2B5EF4-FFF2-40B4-BE49-F238E27FC236}">
                <a16:creationId xmlns:a16="http://schemas.microsoft.com/office/drawing/2014/main" id="{6C5DF3DA-B8AE-D2CA-7666-26D5E5C65BFA}"/>
              </a:ext>
            </a:extLst>
          </p:cNvPr>
          <p:cNvSpPr/>
          <p:nvPr/>
        </p:nvSpPr>
        <p:spPr bwMode="auto">
          <a:xfrm>
            <a:off x="281933" y="2592184"/>
            <a:ext cx="442841" cy="106285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824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latin typeface="Arial" charset="0"/>
              </a:rPr>
              <a:t>SAP ECC</a:t>
            </a:r>
            <a:endParaRPr lang="ru-RU" sz="1050" b="1" dirty="0">
              <a:latin typeface="Arial" charset="0"/>
            </a:endParaRPr>
          </a:p>
        </p:txBody>
      </p:sp>
      <p:sp>
        <p:nvSpPr>
          <p:cNvPr id="56" name="Rectangle 15">
            <a:extLst>
              <a:ext uri="{FF2B5EF4-FFF2-40B4-BE49-F238E27FC236}">
                <a16:creationId xmlns:a16="http://schemas.microsoft.com/office/drawing/2014/main" id="{3959100D-CEF1-38A9-B306-AD82EAFEFBF9}"/>
              </a:ext>
            </a:extLst>
          </p:cNvPr>
          <p:cNvSpPr/>
          <p:nvPr/>
        </p:nvSpPr>
        <p:spPr bwMode="auto">
          <a:xfrm>
            <a:off x="3303505" y="2563211"/>
            <a:ext cx="575283" cy="375875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 err="1">
                <a:latin typeface="Arial" charset="0"/>
              </a:rPr>
              <a:t>Utrace</a:t>
            </a:r>
            <a:endParaRPr lang="ru-RU" sz="1050" b="1" dirty="0">
              <a:latin typeface="Arial" charset="0"/>
            </a:endParaRPr>
          </a:p>
        </p:txBody>
      </p:sp>
      <p:cxnSp>
        <p:nvCxnSpPr>
          <p:cNvPr id="57" name="Straight Arrow Connector 33">
            <a:extLst>
              <a:ext uri="{FF2B5EF4-FFF2-40B4-BE49-F238E27FC236}">
                <a16:creationId xmlns:a16="http://schemas.microsoft.com/office/drawing/2014/main" id="{38E3FEB6-88EE-F91A-A575-04026A26C5A3}"/>
              </a:ext>
            </a:extLst>
          </p:cNvPr>
          <p:cNvCxnSpPr>
            <a:cxnSpLocks/>
          </p:cNvCxnSpPr>
          <p:nvPr/>
        </p:nvCxnSpPr>
        <p:spPr>
          <a:xfrm>
            <a:off x="740706" y="3130286"/>
            <a:ext cx="2553964" cy="1022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45">
            <a:extLst>
              <a:ext uri="{FF2B5EF4-FFF2-40B4-BE49-F238E27FC236}">
                <a16:creationId xmlns:a16="http://schemas.microsoft.com/office/drawing/2014/main" id="{492640BA-A63F-D883-6AF6-66E9642526A4}"/>
              </a:ext>
            </a:extLst>
          </p:cNvPr>
          <p:cNvSpPr/>
          <p:nvPr/>
        </p:nvSpPr>
        <p:spPr bwMode="auto">
          <a:xfrm>
            <a:off x="2553468" y="3630115"/>
            <a:ext cx="575283" cy="269185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050" b="1" dirty="0">
                <a:latin typeface="Arial" charset="0"/>
              </a:rPr>
              <a:t>ОСН </a:t>
            </a:r>
            <a:r>
              <a:rPr lang="ru-RU" sz="900" b="1" dirty="0">
                <a:latin typeface="Arial" charset="0"/>
              </a:rPr>
              <a:t>(</a:t>
            </a:r>
            <a:r>
              <a:rPr lang="en-US" sz="900" b="1" dirty="0">
                <a:latin typeface="Arial" charset="0"/>
              </a:rPr>
              <a:t>Okta</a:t>
            </a:r>
            <a:r>
              <a:rPr lang="ru-RU" sz="900" b="1" dirty="0">
                <a:latin typeface="Arial" charset="0"/>
              </a:rPr>
              <a:t>)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latin typeface="Arial" charset="0"/>
              </a:rPr>
              <a:t>File</a:t>
            </a:r>
            <a:endParaRPr lang="ru-RU" sz="1050" b="1" dirty="0">
              <a:latin typeface="Arial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6600E2F-2153-6B39-54A9-F03AC2A4021B}"/>
              </a:ext>
            </a:extLst>
          </p:cNvPr>
          <p:cNvSpPr txBox="1"/>
          <p:nvPr/>
        </p:nvSpPr>
        <p:spPr>
          <a:xfrm>
            <a:off x="884769" y="3723307"/>
            <a:ext cx="1533881" cy="38122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Поставка, список ожидаемых марок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DDE0DFE-E2BB-B529-FD31-C79185D0FF1D}"/>
              </a:ext>
            </a:extLst>
          </p:cNvPr>
          <p:cNvSpPr txBox="1"/>
          <p:nvPr/>
        </p:nvSpPr>
        <p:spPr>
          <a:xfrm>
            <a:off x="903357" y="5821669"/>
            <a:ext cx="1527686" cy="23459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>
                <a:solidFill>
                  <a:schemeClr val="bg1"/>
                </a:solidFill>
              </a:rPr>
              <a:t>Информация по DM-кодам, SSCC вне плана приема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D39C2D2-797D-ADD3-B858-0C0CE690E5ED}"/>
              </a:ext>
            </a:extLst>
          </p:cNvPr>
          <p:cNvSpPr txBox="1"/>
          <p:nvPr/>
        </p:nvSpPr>
        <p:spPr>
          <a:xfrm>
            <a:off x="889026" y="4333131"/>
            <a:ext cx="1529623" cy="3925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Сканирование при приемке. Сверка с планом. Передача факта приемки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B4505AC-2361-450C-3DD6-7FA8DDC191A2}"/>
              </a:ext>
            </a:extLst>
          </p:cNvPr>
          <p:cNvSpPr txBox="1"/>
          <p:nvPr/>
        </p:nvSpPr>
        <p:spPr>
          <a:xfrm>
            <a:off x="931400" y="2805967"/>
            <a:ext cx="1998455" cy="24797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Поставка с инф. о </a:t>
            </a:r>
            <a:r>
              <a:rPr lang="en-US" sz="800" dirty="0"/>
              <a:t>SSCC</a:t>
            </a:r>
            <a:r>
              <a:rPr lang="ru-RU" sz="800" dirty="0"/>
              <a:t> в связке  </a:t>
            </a:r>
            <a:r>
              <a:rPr lang="ru-RU" sz="800" dirty="0" err="1"/>
              <a:t>вх</a:t>
            </a:r>
            <a:r>
              <a:rPr lang="ru-RU" sz="800" dirty="0"/>
              <a:t>. поставки из </a:t>
            </a:r>
            <a:r>
              <a:rPr lang="en-US" sz="800" dirty="0"/>
              <a:t>SAP</a:t>
            </a:r>
            <a:endParaRPr lang="ru-RU" sz="8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E102D0C-9DF2-D32D-CD87-9C9B66AF62F4}"/>
              </a:ext>
            </a:extLst>
          </p:cNvPr>
          <p:cNvSpPr txBox="1"/>
          <p:nvPr/>
        </p:nvSpPr>
        <p:spPr>
          <a:xfrm>
            <a:off x="872181" y="5368350"/>
            <a:ext cx="1533880" cy="2804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Запрос для проверки </a:t>
            </a:r>
            <a:r>
              <a:rPr lang="en-US" sz="800" dirty="0"/>
              <a:t>DM</a:t>
            </a:r>
            <a:r>
              <a:rPr lang="ru-RU" sz="800" dirty="0"/>
              <a:t>, </a:t>
            </a:r>
            <a:r>
              <a:rPr lang="en-US" sz="800" dirty="0"/>
              <a:t>SSCC</a:t>
            </a:r>
            <a:r>
              <a:rPr lang="ru-RU" sz="800" dirty="0"/>
              <a:t>, при расхождениях</a:t>
            </a:r>
            <a:endParaRPr lang="en-US" sz="8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A49CF82-F903-8EBE-154E-FE6B5CFC53C6}"/>
              </a:ext>
            </a:extLst>
          </p:cNvPr>
          <p:cNvSpPr txBox="1"/>
          <p:nvPr/>
        </p:nvSpPr>
        <p:spPr>
          <a:xfrm>
            <a:off x="862504" y="4891521"/>
            <a:ext cx="1533880" cy="2521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Результат приемки при возврате с маршрута</a:t>
            </a:r>
          </a:p>
        </p:txBody>
      </p:sp>
      <p:cxnSp>
        <p:nvCxnSpPr>
          <p:cNvPr id="65" name="Straight Arrow Connector 153">
            <a:extLst>
              <a:ext uri="{FF2B5EF4-FFF2-40B4-BE49-F238E27FC236}">
                <a16:creationId xmlns:a16="http://schemas.microsoft.com/office/drawing/2014/main" id="{485F58B7-7F6E-801A-D411-25246DF876E2}"/>
              </a:ext>
            </a:extLst>
          </p:cNvPr>
          <p:cNvCxnSpPr>
            <a:cxnSpLocks/>
          </p:cNvCxnSpPr>
          <p:nvPr/>
        </p:nvCxnSpPr>
        <p:spPr>
          <a:xfrm flipH="1">
            <a:off x="5356614" y="3029950"/>
            <a:ext cx="2563247" cy="0"/>
          </a:xfrm>
          <a:prstGeom prst="straightConnector1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74">
            <a:extLst>
              <a:ext uri="{FF2B5EF4-FFF2-40B4-BE49-F238E27FC236}">
                <a16:creationId xmlns:a16="http://schemas.microsoft.com/office/drawing/2014/main" id="{3EE22C74-9F51-647D-6B99-8EC5B10A2C9E}"/>
              </a:ext>
            </a:extLst>
          </p:cNvPr>
          <p:cNvCxnSpPr>
            <a:cxnSpLocks/>
          </p:cNvCxnSpPr>
          <p:nvPr/>
        </p:nvCxnSpPr>
        <p:spPr>
          <a:xfrm>
            <a:off x="5383976" y="5368350"/>
            <a:ext cx="2553363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AFB3237F-A866-487D-67D4-D1D2B1D5DA92}"/>
              </a:ext>
            </a:extLst>
          </p:cNvPr>
          <p:cNvSpPr txBox="1"/>
          <p:nvPr/>
        </p:nvSpPr>
        <p:spPr>
          <a:xfrm>
            <a:off x="5560442" y="2635650"/>
            <a:ext cx="2003439" cy="2943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Отправка результата комплектации для УПД (DM, SSCC)</a:t>
            </a:r>
          </a:p>
        </p:txBody>
      </p:sp>
      <p:sp>
        <p:nvSpPr>
          <p:cNvPr id="68" name="Rectangle 7">
            <a:extLst>
              <a:ext uri="{FF2B5EF4-FFF2-40B4-BE49-F238E27FC236}">
                <a16:creationId xmlns:a16="http://schemas.microsoft.com/office/drawing/2014/main" id="{0730C225-3856-4B46-184B-5240A6B62F33}"/>
              </a:ext>
            </a:extLst>
          </p:cNvPr>
          <p:cNvSpPr/>
          <p:nvPr/>
        </p:nvSpPr>
        <p:spPr bwMode="auto">
          <a:xfrm>
            <a:off x="4913742" y="3828546"/>
            <a:ext cx="470234" cy="249565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latin typeface="Arial" charset="0"/>
              </a:rPr>
              <a:t>3PL</a:t>
            </a:r>
          </a:p>
        </p:txBody>
      </p:sp>
      <p:sp>
        <p:nvSpPr>
          <p:cNvPr id="69" name="Rectangle 10">
            <a:extLst>
              <a:ext uri="{FF2B5EF4-FFF2-40B4-BE49-F238E27FC236}">
                <a16:creationId xmlns:a16="http://schemas.microsoft.com/office/drawing/2014/main" id="{581265A4-0DF4-F8A0-9988-D12945CD14E3}"/>
              </a:ext>
            </a:extLst>
          </p:cNvPr>
          <p:cNvSpPr/>
          <p:nvPr/>
        </p:nvSpPr>
        <p:spPr bwMode="auto">
          <a:xfrm>
            <a:off x="4915959" y="2594417"/>
            <a:ext cx="442841" cy="106285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824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latin typeface="Arial" charset="0"/>
              </a:rPr>
              <a:t>SAP ECC</a:t>
            </a:r>
            <a:endParaRPr lang="ru-RU" sz="1050" b="1" dirty="0">
              <a:latin typeface="Arial" charset="0"/>
            </a:endParaRPr>
          </a:p>
        </p:txBody>
      </p:sp>
      <p:sp>
        <p:nvSpPr>
          <p:cNvPr id="70" name="Rectangle 15">
            <a:extLst>
              <a:ext uri="{FF2B5EF4-FFF2-40B4-BE49-F238E27FC236}">
                <a16:creationId xmlns:a16="http://schemas.microsoft.com/office/drawing/2014/main" id="{3DEABC2E-FB94-B641-3BF3-331470361745}"/>
              </a:ext>
            </a:extLst>
          </p:cNvPr>
          <p:cNvSpPr/>
          <p:nvPr/>
        </p:nvSpPr>
        <p:spPr bwMode="auto">
          <a:xfrm>
            <a:off x="7937531" y="2565444"/>
            <a:ext cx="575283" cy="375875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 err="1">
                <a:latin typeface="Arial" charset="0"/>
              </a:rPr>
              <a:t>Utrace</a:t>
            </a:r>
            <a:endParaRPr lang="ru-RU" sz="1050" b="1" dirty="0">
              <a:latin typeface="Arial" charset="0"/>
            </a:endParaRPr>
          </a:p>
        </p:txBody>
      </p:sp>
      <p:sp>
        <p:nvSpPr>
          <p:cNvPr id="71" name="Rectangle 113">
            <a:extLst>
              <a:ext uri="{FF2B5EF4-FFF2-40B4-BE49-F238E27FC236}">
                <a16:creationId xmlns:a16="http://schemas.microsoft.com/office/drawing/2014/main" id="{3C2F3CEC-9BA0-03E6-9908-7C5AE623020C}"/>
              </a:ext>
            </a:extLst>
          </p:cNvPr>
          <p:cNvSpPr/>
          <p:nvPr/>
        </p:nvSpPr>
        <p:spPr bwMode="auto">
          <a:xfrm>
            <a:off x="8714456" y="2677287"/>
            <a:ext cx="317080" cy="25635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900" b="1" dirty="0">
                <a:latin typeface="Arial" charset="0"/>
              </a:rPr>
              <a:t>ЧЗ</a:t>
            </a:r>
          </a:p>
        </p:txBody>
      </p:sp>
      <p:sp>
        <p:nvSpPr>
          <p:cNvPr id="72" name="Rectangle 45">
            <a:extLst>
              <a:ext uri="{FF2B5EF4-FFF2-40B4-BE49-F238E27FC236}">
                <a16:creationId xmlns:a16="http://schemas.microsoft.com/office/drawing/2014/main" id="{C991DC59-565C-9870-512B-0A7660AAD79F}"/>
              </a:ext>
            </a:extLst>
          </p:cNvPr>
          <p:cNvSpPr/>
          <p:nvPr/>
        </p:nvSpPr>
        <p:spPr bwMode="auto">
          <a:xfrm>
            <a:off x="7187494" y="3632348"/>
            <a:ext cx="575283" cy="269185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050" b="1" dirty="0">
                <a:latin typeface="Arial" charset="0"/>
              </a:rPr>
              <a:t>ОСН </a:t>
            </a:r>
            <a:r>
              <a:rPr lang="ru-RU" sz="900" b="1" dirty="0">
                <a:latin typeface="Arial" charset="0"/>
              </a:rPr>
              <a:t>(</a:t>
            </a:r>
            <a:r>
              <a:rPr lang="en-US" sz="900" b="1" dirty="0">
                <a:latin typeface="Arial" charset="0"/>
              </a:rPr>
              <a:t>Okta</a:t>
            </a:r>
            <a:r>
              <a:rPr lang="ru-RU" sz="900" b="1" dirty="0">
                <a:latin typeface="Arial" charset="0"/>
              </a:rPr>
              <a:t>)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latin typeface="Arial" charset="0"/>
              </a:rPr>
              <a:t>File</a:t>
            </a:r>
            <a:endParaRPr lang="ru-RU" sz="1050" b="1" dirty="0">
              <a:latin typeface="Arial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7900030-2BE8-454A-5FDD-FF5F2E345A53}"/>
              </a:ext>
            </a:extLst>
          </p:cNvPr>
          <p:cNvSpPr txBox="1"/>
          <p:nvPr/>
        </p:nvSpPr>
        <p:spPr>
          <a:xfrm>
            <a:off x="5518795" y="3725540"/>
            <a:ext cx="1533881" cy="38122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>
                <a:solidFill>
                  <a:schemeClr val="bg1"/>
                </a:solidFill>
              </a:rPr>
              <a:t>Позаказная сборка. Результат сборки с </a:t>
            </a:r>
            <a:r>
              <a:rPr lang="en-US" sz="800" dirty="0">
                <a:solidFill>
                  <a:schemeClr val="bg1"/>
                </a:solidFill>
              </a:rPr>
              <a:t>DM</a:t>
            </a:r>
            <a:r>
              <a:rPr lang="ru-RU" sz="800" dirty="0">
                <a:solidFill>
                  <a:schemeClr val="bg1"/>
                </a:solidFill>
              </a:rPr>
              <a:t>-коды</a:t>
            </a:r>
            <a:r>
              <a:rPr lang="en-US" sz="800" dirty="0">
                <a:solidFill>
                  <a:schemeClr val="bg1"/>
                </a:solidFill>
              </a:rPr>
              <a:t>, SSCC</a:t>
            </a:r>
            <a:r>
              <a:rPr lang="ru-RU" sz="800" dirty="0">
                <a:solidFill>
                  <a:schemeClr val="bg1"/>
                </a:solidFill>
              </a:rPr>
              <a:t> для УПД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50D30F9-B5D9-E0A0-389A-C981522E44FF}"/>
              </a:ext>
            </a:extLst>
          </p:cNvPr>
          <p:cNvSpPr txBox="1"/>
          <p:nvPr/>
        </p:nvSpPr>
        <p:spPr>
          <a:xfrm>
            <a:off x="5512401" y="5844916"/>
            <a:ext cx="1527686" cy="23459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>
                <a:solidFill>
                  <a:schemeClr val="bg1"/>
                </a:solidFill>
              </a:rPr>
              <a:t>Запрос информации по DM-коду, SSCC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F007F9D-6636-35ED-DB7F-247B440C7BE0}"/>
              </a:ext>
            </a:extLst>
          </p:cNvPr>
          <p:cNvSpPr txBox="1"/>
          <p:nvPr/>
        </p:nvSpPr>
        <p:spPr>
          <a:xfrm>
            <a:off x="5523052" y="4335364"/>
            <a:ext cx="1529623" cy="3925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Валидация результатов сборки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CA0DCA3-B5CF-A73F-4E9B-D2F3776636B8}"/>
              </a:ext>
            </a:extLst>
          </p:cNvPr>
          <p:cNvSpPr txBox="1"/>
          <p:nvPr/>
        </p:nvSpPr>
        <p:spPr>
          <a:xfrm>
            <a:off x="5518795" y="4969258"/>
            <a:ext cx="1533880" cy="33042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/>
              <a:t>Корректировка и повторная отправка результатов сборки</a:t>
            </a:r>
            <a:endParaRPr lang="en-US" sz="8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884F4AA-DE50-FA18-6DD6-0FB87477C2CF}"/>
              </a:ext>
            </a:extLst>
          </p:cNvPr>
          <p:cNvSpPr txBox="1"/>
          <p:nvPr/>
        </p:nvSpPr>
        <p:spPr>
          <a:xfrm>
            <a:off x="5506207" y="5451446"/>
            <a:ext cx="1533880" cy="2521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6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800" dirty="0">
                <a:solidFill>
                  <a:schemeClr val="bg1"/>
                </a:solidFill>
              </a:rPr>
              <a:t>Результат отгрузки</a:t>
            </a:r>
          </a:p>
        </p:txBody>
      </p:sp>
      <p:cxnSp>
        <p:nvCxnSpPr>
          <p:cNvPr id="78" name="Straight Arrow Connector 33">
            <a:extLst>
              <a:ext uri="{FF2B5EF4-FFF2-40B4-BE49-F238E27FC236}">
                <a16:creationId xmlns:a16="http://schemas.microsoft.com/office/drawing/2014/main" id="{C3A58912-2746-7749-3E6E-FC9936FBDD6E}"/>
              </a:ext>
            </a:extLst>
          </p:cNvPr>
          <p:cNvCxnSpPr>
            <a:cxnSpLocks/>
          </p:cNvCxnSpPr>
          <p:nvPr/>
        </p:nvCxnSpPr>
        <p:spPr>
          <a:xfrm>
            <a:off x="8492057" y="2805462"/>
            <a:ext cx="222399" cy="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048725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16AE1-F60B-463C-BF47-A635FF7AD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077B62-D46D-4B78-9FC2-B877E17164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9CEA3-39A5-4DAA-8A71-EEC06161FBA4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5669F3-6768-4289-8DC6-A611A0BE410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12700" y="1003232"/>
            <a:ext cx="9144000" cy="2560774"/>
          </a:xfrm>
        </p:spPr>
        <p:txBody>
          <a:bodyPr/>
          <a:lstStyle/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Дек 2023 г. – Янв.2024 г. 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разработано детальное ТЗ на интеграцию с ОСН (односторонняя двусторонняя). </a:t>
            </a:r>
          </a:p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Январь 2024 г . 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- Разработка ТЗ на файловый обмен.</a:t>
            </a:r>
          </a:p>
          <a:p>
            <a:endParaRPr lang="ru-RU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Февраль - апрель 2024 г. -  </a:t>
            </a:r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UAT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 тестирование с 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пилотной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 площадкой.</a:t>
            </a:r>
          </a:p>
          <a:p>
            <a:r>
              <a:rPr lang="ru-RU" sz="1600" kern="1200" dirty="0">
                <a:latin typeface="Calibri" panose="020F0502020204030204" pitchFamily="34" charset="0"/>
                <a:cs typeface="Calibri" panose="020F0502020204030204" pitchFamily="34" charset="0"/>
              </a:rPr>
              <a:t>Май - август 2024 г. -  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тестирование с остальными площадками по виртуальным поставкам, в тестовой среде </a:t>
            </a:r>
            <a:r>
              <a:rPr lang="en-US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Utrace</a:t>
            </a:r>
            <a:endParaRPr lang="ru-RU" sz="1600" kern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Сентябрь 2024 г. – февраль 2025 г. 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– отработка процессов с физическим продуктом, запуск </a:t>
            </a:r>
            <a:r>
              <a:rPr lang="ru-RU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помарочной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 прослеживаемости на заводах.</a:t>
            </a:r>
          </a:p>
          <a:p>
            <a:pPr marL="0" indent="0">
              <a:buNone/>
            </a:pPr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Go-Live: 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Вода – март 2025, Напитки акцизные – июнь 2025.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1600" b="0" u="sng" dirty="0">
                <a:latin typeface="Calibri" panose="020F0502020204030204" pitchFamily="34" charset="0"/>
                <a:cs typeface="Calibri" panose="020F0502020204030204" pitchFamily="34" charset="0"/>
              </a:rPr>
              <a:t>Вопросы партнерам:</a:t>
            </a:r>
            <a:endParaRPr lang="en-US" sz="1600" b="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1. Кто из провайдеров уже работает по </a:t>
            </a:r>
            <a:r>
              <a:rPr lang="ru-RU" sz="1600" b="0" dirty="0" err="1">
                <a:latin typeface="Calibri" panose="020F0502020204030204" pitchFamily="34" charset="0"/>
                <a:cs typeface="Calibri" panose="020F0502020204030204" pitchFamily="34" charset="0"/>
              </a:rPr>
              <a:t>марк</a:t>
            </a: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. товаром на поштучной прослеживаемости.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1600" b="0" dirty="0">
                <a:latin typeface="Calibri" panose="020F0502020204030204" pitchFamily="34" charset="0"/>
                <a:cs typeface="Calibri" panose="020F0502020204030204" pitchFamily="34" charset="0"/>
              </a:rPr>
              <a:t>2. Сроки по готовности системы, планы по разработкам?</a:t>
            </a:r>
          </a:p>
          <a:p>
            <a:pPr marL="0" indent="0">
              <a:buNone/>
            </a:pPr>
            <a:endParaRPr lang="ru-RU" sz="1400" b="0" dirty="0"/>
          </a:p>
          <a:p>
            <a:pPr marL="0" indent="0">
              <a:buNone/>
            </a:pPr>
            <a:endParaRPr lang="ru-RU" sz="1400" b="0" dirty="0"/>
          </a:p>
          <a:p>
            <a:pPr marL="0" indent="0">
              <a:buNone/>
            </a:pPr>
            <a:endParaRPr lang="ru-RU" sz="1400" b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34CC56-A3DD-9711-EAE8-13852FA4B7A6}"/>
              </a:ext>
            </a:extLst>
          </p:cNvPr>
          <p:cNvSpPr txBox="1">
            <a:spLocks/>
          </p:cNvSpPr>
          <p:nvPr/>
        </p:nvSpPr>
        <p:spPr bwMode="auto">
          <a:xfrm>
            <a:off x="-3742" y="3"/>
            <a:ext cx="9144000" cy="839788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ru-RU" sz="24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Тайминг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EF2A70-1791-2FA4-9C5B-6D4ADF43AD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95"/>
          <a:stretch/>
        </p:blipFill>
        <p:spPr>
          <a:xfrm>
            <a:off x="12700" y="1965052"/>
            <a:ext cx="8902700" cy="196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30035"/>
      </p:ext>
    </p:extLst>
  </p:cSld>
  <p:clrMapOvr>
    <a:masterClrMapping/>
  </p:clrMapOvr>
  <p:transition spd="med"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1..LXkZwHdGG7pEi97q5g"/>
</p:tagLst>
</file>

<file path=ppt/theme/theme1.xml><?xml version="1.0" encoding="utf-8"?>
<a:theme xmlns:a="http://schemas.openxmlformats.org/drawingml/2006/main" name="Custom Design">
  <a:themeElements>
    <a:clrScheme name="Custom Design 14">
      <a:dk1>
        <a:srgbClr val="000000"/>
      </a:dk1>
      <a:lt1>
        <a:srgbClr val="FFFFFF"/>
      </a:lt1>
      <a:dk2>
        <a:srgbClr val="FE5A17"/>
      </a:dk2>
      <a:lt2>
        <a:srgbClr val="0C2D83"/>
      </a:lt2>
      <a:accent1>
        <a:srgbClr val="FFFFFF"/>
      </a:accent1>
      <a:accent2>
        <a:srgbClr val="0189B4"/>
      </a:accent2>
      <a:accent3>
        <a:srgbClr val="FFFFFF"/>
      </a:accent3>
      <a:accent4>
        <a:srgbClr val="000000"/>
      </a:accent4>
      <a:accent5>
        <a:srgbClr val="FFFFFF"/>
      </a:accent5>
      <a:accent6>
        <a:srgbClr val="017CA3"/>
      </a:accent6>
      <a:hlink>
        <a:srgbClr val="96005A"/>
      </a:hlink>
      <a:folHlink>
        <a:srgbClr val="00824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777777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656565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4">
      <a:dk1>
        <a:srgbClr val="000000"/>
      </a:dk1>
      <a:lt1>
        <a:srgbClr val="FFFFFF"/>
      </a:lt1>
      <a:dk2>
        <a:srgbClr val="FE5A17"/>
      </a:dk2>
      <a:lt2>
        <a:srgbClr val="0C2D83"/>
      </a:lt2>
      <a:accent1>
        <a:srgbClr val="FFFFFF"/>
      </a:accent1>
      <a:accent2>
        <a:srgbClr val="0189B4"/>
      </a:accent2>
      <a:accent3>
        <a:srgbClr val="FFFFFF"/>
      </a:accent3>
      <a:accent4>
        <a:srgbClr val="000000"/>
      </a:accent4>
      <a:accent5>
        <a:srgbClr val="FFFFFF"/>
      </a:accent5>
      <a:accent6>
        <a:srgbClr val="017CA3"/>
      </a:accent6>
      <a:hlink>
        <a:srgbClr val="96005A"/>
      </a:hlink>
      <a:folHlink>
        <a:srgbClr val="00824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777777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656565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Custom Design 14">
      <a:dk1>
        <a:srgbClr val="000000"/>
      </a:dk1>
      <a:lt1>
        <a:srgbClr val="FFFFFF"/>
      </a:lt1>
      <a:dk2>
        <a:srgbClr val="FE5A17"/>
      </a:dk2>
      <a:lt2>
        <a:srgbClr val="0C2D83"/>
      </a:lt2>
      <a:accent1>
        <a:srgbClr val="FFFFFF"/>
      </a:accent1>
      <a:accent2>
        <a:srgbClr val="0189B4"/>
      </a:accent2>
      <a:accent3>
        <a:srgbClr val="FFFFFF"/>
      </a:accent3>
      <a:accent4>
        <a:srgbClr val="000000"/>
      </a:accent4>
      <a:accent5>
        <a:srgbClr val="FFFFFF"/>
      </a:accent5>
      <a:accent6>
        <a:srgbClr val="017CA3"/>
      </a:accent6>
      <a:hlink>
        <a:srgbClr val="96005A"/>
      </a:hlink>
      <a:folHlink>
        <a:srgbClr val="00824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777777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656565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Custom Design">
  <a:themeElements>
    <a:clrScheme name="Custom Design 14">
      <a:dk1>
        <a:srgbClr val="000000"/>
      </a:dk1>
      <a:lt1>
        <a:srgbClr val="FFFFFF"/>
      </a:lt1>
      <a:dk2>
        <a:srgbClr val="FE5A17"/>
      </a:dk2>
      <a:lt2>
        <a:srgbClr val="0C2D83"/>
      </a:lt2>
      <a:accent1>
        <a:srgbClr val="FFFFFF"/>
      </a:accent1>
      <a:accent2>
        <a:srgbClr val="0189B4"/>
      </a:accent2>
      <a:accent3>
        <a:srgbClr val="FFFFFF"/>
      </a:accent3>
      <a:accent4>
        <a:srgbClr val="000000"/>
      </a:accent4>
      <a:accent5>
        <a:srgbClr val="FFFFFF"/>
      </a:accent5>
      <a:accent6>
        <a:srgbClr val="017CA3"/>
      </a:accent6>
      <a:hlink>
        <a:srgbClr val="96005A"/>
      </a:hlink>
      <a:folHlink>
        <a:srgbClr val="00824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777777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656565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Custom Design">
  <a:themeElements>
    <a:clrScheme name="Custom Design 14">
      <a:dk1>
        <a:srgbClr val="000000"/>
      </a:dk1>
      <a:lt1>
        <a:srgbClr val="FFFFFF"/>
      </a:lt1>
      <a:dk2>
        <a:srgbClr val="FE5A17"/>
      </a:dk2>
      <a:lt2>
        <a:srgbClr val="0C2D83"/>
      </a:lt2>
      <a:accent1>
        <a:srgbClr val="FFFFFF"/>
      </a:accent1>
      <a:accent2>
        <a:srgbClr val="0189B4"/>
      </a:accent2>
      <a:accent3>
        <a:srgbClr val="FFFFFF"/>
      </a:accent3>
      <a:accent4>
        <a:srgbClr val="000000"/>
      </a:accent4>
      <a:accent5>
        <a:srgbClr val="FFFFFF"/>
      </a:accent5>
      <a:accent6>
        <a:srgbClr val="017CA3"/>
      </a:accent6>
      <a:hlink>
        <a:srgbClr val="96005A"/>
      </a:hlink>
      <a:folHlink>
        <a:srgbClr val="00824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777777"/>
        </a:dk1>
        <a:lt1>
          <a:srgbClr val="FFFFFF"/>
        </a:lt1>
        <a:dk2>
          <a:srgbClr val="FE5A17"/>
        </a:dk2>
        <a:lt2>
          <a:srgbClr val="0C2D83"/>
        </a:lt2>
        <a:accent1>
          <a:srgbClr val="FFFFFF"/>
        </a:accent1>
        <a:accent2>
          <a:srgbClr val="0189B4"/>
        </a:accent2>
        <a:accent3>
          <a:srgbClr val="FFFFFF"/>
        </a:accent3>
        <a:accent4>
          <a:srgbClr val="656565"/>
        </a:accent4>
        <a:accent5>
          <a:srgbClr val="FFFFFF"/>
        </a:accent5>
        <a:accent6>
          <a:srgbClr val="017CA3"/>
        </a:accent6>
        <a:hlink>
          <a:srgbClr val="96005A"/>
        </a:hlink>
        <a:folHlink>
          <a:srgbClr val="00824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8BCDA0D00AC54EB7DA09006780A0BE" ma:contentTypeVersion="16" ma:contentTypeDescription="Create a new document." ma:contentTypeScope="" ma:versionID="1e7a2b878dbab6c0cb404f66597fbd88">
  <xsd:schema xmlns:xsd="http://www.w3.org/2001/XMLSchema" xmlns:xs="http://www.w3.org/2001/XMLSchema" xmlns:p="http://schemas.microsoft.com/office/2006/metadata/properties" xmlns:ns2="f382858e-131e-4eec-b0b5-cd0be65c9b5f" xmlns:ns3="cd2fc826-ccb2-41eb-85d1-1a2b8ee5fe46" targetNamespace="http://schemas.microsoft.com/office/2006/metadata/properties" ma:root="true" ma:fieldsID="8592c87f423a7d3f8d2877db2cab606e" ns2:_="" ns3:_="">
    <xsd:import namespace="f382858e-131e-4eec-b0b5-cd0be65c9b5f"/>
    <xsd:import namespace="cd2fc826-ccb2-41eb-85d1-1a2b8ee5fe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82858e-131e-4eec-b0b5-cd0be65c9b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9ae8bc6-2808-436b-8758-b62c6fb37c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2fc826-ccb2-41eb-85d1-1a2b8ee5fe4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2e445a5-7734-45d4-b8c4-ac996bafc46e}" ma:internalName="TaxCatchAll" ma:showField="CatchAllData" ma:web="cd2fc826-ccb2-41eb-85d1-1a2b8ee5fe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2fc826-ccb2-41eb-85d1-1a2b8ee5fe46" xsi:nil="true"/>
    <lcf76f155ced4ddcb4097134ff3c332f xmlns="f382858e-131e-4eec-b0b5-cd0be65c9b5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B1F71F-FDBF-4BE6-B888-E86F15D8F6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0A8505-FC0E-4704-89F4-63593EFCA3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82858e-131e-4eec-b0b5-cd0be65c9b5f"/>
    <ds:schemaRef ds:uri="cd2fc826-ccb2-41eb-85d1-1a2b8ee5fe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6023C7-F6E9-4ACA-B6C6-894B52574F51}">
  <ds:schemaRefs>
    <ds:schemaRef ds:uri="http://schemas.microsoft.com/office/2006/metadata/properties"/>
    <ds:schemaRef ds:uri="http://schemas.microsoft.com/office/infopath/2007/PartnerControls"/>
    <ds:schemaRef ds:uri="cd2fc826-ccb2-41eb-85d1-1a2b8ee5fe46"/>
    <ds:schemaRef ds:uri="f382858e-131e-4eec-b0b5-cd0be65c9b5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71390</TotalTime>
  <Words>641</Words>
  <Application>Microsoft Office PowerPoint</Application>
  <PresentationFormat>Экран (4:3)</PresentationFormat>
  <Paragraphs>88</Paragraphs>
  <Slides>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6" baseType="lpstr">
      <vt:lpstr>Arial</vt:lpstr>
      <vt:lpstr>Calibri</vt:lpstr>
      <vt:lpstr>Wingdings</vt:lpstr>
      <vt:lpstr>YS Text</vt:lpstr>
      <vt:lpstr>Custom Design</vt:lpstr>
      <vt:lpstr>1_Custom Design</vt:lpstr>
      <vt:lpstr>3_Custom Design</vt:lpstr>
      <vt:lpstr>4_Custom Design</vt:lpstr>
      <vt:lpstr>2_Custom Design</vt:lpstr>
      <vt:lpstr>think-cell Slide</vt:lpstr>
      <vt:lpstr>Маркировка готовой продукции.  Интеграция с 3PL</vt:lpstr>
      <vt:lpstr>Маркировка продукции – требования законодательства</vt:lpstr>
      <vt:lpstr>Коды маркировки.</vt:lpstr>
      <vt:lpstr>Агрегирование - объединения кодов DM в групповую упаковку и или транспортную упаковку</vt:lpstr>
      <vt:lpstr>Варианты обмена с 3PL, взаимодействие систем.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Nasipova, Svetlana {PI}</dc:creator>
  <cp:lastModifiedBy>Petina, Ekaterina V {PEP}</cp:lastModifiedBy>
  <cp:revision>1337</cp:revision>
  <cp:lastPrinted>2020-05-21T10:50:26Z</cp:lastPrinted>
  <dcterms:created xsi:type="dcterms:W3CDTF">2006-08-16T00:00:00Z</dcterms:created>
  <dcterms:modified xsi:type="dcterms:W3CDTF">2024-01-19T07:22:03Z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0x010100D08BCDA0D00AC54EB7DA09006780A0BE</vt:lpwstr>
  </property>
  <property fmtid="{D5CDD505-2E9C-101B-9397-08002B2CF9AE}" pid="3" name="MediaServiceImageTags">
    <vt:lpwstr/>
  </property>
</Properties>
</file>