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5"/>
  </p:notesMasterIdLst>
  <p:sldIdLst>
    <p:sldId id="277" r:id="rId2"/>
    <p:sldId id="311" r:id="rId3"/>
    <p:sldId id="520" r:id="rId4"/>
    <p:sldId id="521" r:id="rId5"/>
    <p:sldId id="522" r:id="rId6"/>
    <p:sldId id="523" r:id="rId7"/>
    <p:sldId id="524" r:id="rId8"/>
    <p:sldId id="525" r:id="rId9"/>
    <p:sldId id="526" r:id="rId10"/>
    <p:sldId id="527" r:id="rId11"/>
    <p:sldId id="371" r:id="rId12"/>
    <p:sldId id="528" r:id="rId13"/>
    <p:sldId id="529" r:id="rId14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56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28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00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72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BBF0"/>
    <a:srgbClr val="1B3B86"/>
    <a:srgbClr val="FFED00"/>
    <a:srgbClr val="DB1B1B"/>
    <a:srgbClr val="0C37D8"/>
    <a:srgbClr val="0119A0"/>
    <a:srgbClr val="1A0272"/>
    <a:srgbClr val="FF66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979" autoAdjust="0"/>
  </p:normalViewPr>
  <p:slideViewPr>
    <p:cSldViewPr snapToGrid="0">
      <p:cViewPr varScale="1">
        <p:scale>
          <a:sx n="116" d="100"/>
          <a:sy n="116" d="100"/>
        </p:scale>
        <p:origin x="354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F6C6B9-2C24-4C42-BE43-7297E936DEC4}" type="datetimeFigureOut">
              <a:rPr lang="ru-RU" smtClean="0"/>
              <a:pPr/>
              <a:t>13.01.2022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BB3CE-CD0E-4932-B5F4-AF185D547B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678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38" indent="0" algn="ctr">
              <a:buNone/>
              <a:defRPr/>
            </a:lvl2pPr>
            <a:lvl3pPr marL="1219076" indent="0" algn="ctr">
              <a:buNone/>
              <a:defRPr/>
            </a:lvl3pPr>
            <a:lvl4pPr marL="1828614" indent="0" algn="ctr">
              <a:buNone/>
              <a:defRPr/>
            </a:lvl4pPr>
            <a:lvl5pPr marL="2438152" indent="0" algn="ctr">
              <a:buNone/>
              <a:defRPr/>
            </a:lvl5pPr>
            <a:lvl6pPr marL="3047690" indent="0" algn="ctr">
              <a:buNone/>
              <a:defRPr/>
            </a:lvl6pPr>
            <a:lvl7pPr marL="3657229" indent="0" algn="ctr">
              <a:buNone/>
              <a:defRPr/>
            </a:lvl7pPr>
            <a:lvl8pPr marL="4266767" indent="0" algn="ctr">
              <a:buNone/>
              <a:defRPr/>
            </a:lvl8pPr>
            <a:lvl9pPr marL="4876305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F73A0-7C4A-483C-A878-260A6811ECF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5472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56DD4-E338-42F8-8EF4-E250FC7CAE1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47574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72A7D-66E4-4010-8B2B-A64AFF5DBF6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88204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10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11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63F87A-D72B-4991-9049-17B1A00BD229}" type="datetimeFigureOut">
              <a:rPr lang="en-US"/>
              <a:pPr>
                <a:defRPr/>
              </a:pPr>
              <a:t>1/13/2022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55A2E-C281-428A-9DC1-17FDB32583BB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1375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44645" y="3008669"/>
            <a:ext cx="5624052" cy="1317524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04375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6081764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4432696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562256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5402967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139728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9EF78-E394-43FB-B8F5-4DF72B3AAB6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11645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38" indent="0">
              <a:buNone/>
              <a:defRPr sz="2400"/>
            </a:lvl2pPr>
            <a:lvl3pPr marL="1219076" indent="0">
              <a:buNone/>
              <a:defRPr sz="2133"/>
            </a:lvl3pPr>
            <a:lvl4pPr marL="1828614" indent="0">
              <a:buNone/>
              <a:defRPr sz="1867"/>
            </a:lvl4pPr>
            <a:lvl5pPr marL="2438152" indent="0">
              <a:buNone/>
              <a:defRPr sz="1867"/>
            </a:lvl5pPr>
            <a:lvl6pPr marL="3047690" indent="0">
              <a:buNone/>
              <a:defRPr sz="1867"/>
            </a:lvl6pPr>
            <a:lvl7pPr marL="3657229" indent="0">
              <a:buNone/>
              <a:defRPr sz="1867"/>
            </a:lvl7pPr>
            <a:lvl8pPr marL="4266767" indent="0">
              <a:buNone/>
              <a:defRPr sz="1867"/>
            </a:lvl8pPr>
            <a:lvl9pPr marL="4876305" indent="0">
              <a:buNone/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13261-18D0-4CDD-A484-FEAEF0FE3F8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6060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1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75455-B818-4AD2-AEBE-AD9789217E7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056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38" indent="0">
              <a:buNone/>
              <a:defRPr sz="2667" b="1"/>
            </a:lvl2pPr>
            <a:lvl3pPr marL="1219076" indent="0">
              <a:buNone/>
              <a:defRPr sz="2400" b="1"/>
            </a:lvl3pPr>
            <a:lvl4pPr marL="1828614" indent="0">
              <a:buNone/>
              <a:defRPr sz="2133" b="1"/>
            </a:lvl4pPr>
            <a:lvl5pPr marL="2438152" indent="0">
              <a:buNone/>
              <a:defRPr sz="2133" b="1"/>
            </a:lvl5pPr>
            <a:lvl6pPr marL="3047690" indent="0">
              <a:buNone/>
              <a:defRPr sz="2133" b="1"/>
            </a:lvl6pPr>
            <a:lvl7pPr marL="3657229" indent="0">
              <a:buNone/>
              <a:defRPr sz="2133" b="1"/>
            </a:lvl7pPr>
            <a:lvl8pPr marL="4266767" indent="0">
              <a:buNone/>
              <a:defRPr sz="2133" b="1"/>
            </a:lvl8pPr>
            <a:lvl9pPr marL="4876305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38" indent="0">
              <a:buNone/>
              <a:defRPr sz="2667" b="1"/>
            </a:lvl2pPr>
            <a:lvl3pPr marL="1219076" indent="0">
              <a:buNone/>
              <a:defRPr sz="2400" b="1"/>
            </a:lvl3pPr>
            <a:lvl4pPr marL="1828614" indent="0">
              <a:buNone/>
              <a:defRPr sz="2133" b="1"/>
            </a:lvl4pPr>
            <a:lvl5pPr marL="2438152" indent="0">
              <a:buNone/>
              <a:defRPr sz="2133" b="1"/>
            </a:lvl5pPr>
            <a:lvl6pPr marL="3047690" indent="0">
              <a:buNone/>
              <a:defRPr sz="2133" b="1"/>
            </a:lvl6pPr>
            <a:lvl7pPr marL="3657229" indent="0">
              <a:buNone/>
              <a:defRPr sz="2133" b="1"/>
            </a:lvl7pPr>
            <a:lvl8pPr marL="4266767" indent="0">
              <a:buNone/>
              <a:defRPr sz="2133" b="1"/>
            </a:lvl8pPr>
            <a:lvl9pPr marL="4876305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E3A2C-4551-46E2-8D80-09146213C11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9885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16CF2-9129-4E44-8779-B9131A224A7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53965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6E20A-DE31-4AC9-AD58-A2B6EE8418A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21916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38" indent="0">
              <a:buNone/>
              <a:defRPr sz="1600"/>
            </a:lvl2pPr>
            <a:lvl3pPr marL="1219076" indent="0">
              <a:buNone/>
              <a:defRPr sz="1333"/>
            </a:lvl3pPr>
            <a:lvl4pPr marL="1828614" indent="0">
              <a:buNone/>
              <a:defRPr sz="1200"/>
            </a:lvl4pPr>
            <a:lvl5pPr marL="2438152" indent="0">
              <a:buNone/>
              <a:defRPr sz="1200"/>
            </a:lvl5pPr>
            <a:lvl6pPr marL="3047690" indent="0">
              <a:buNone/>
              <a:defRPr sz="1200"/>
            </a:lvl6pPr>
            <a:lvl7pPr marL="3657229" indent="0">
              <a:buNone/>
              <a:defRPr sz="1200"/>
            </a:lvl7pPr>
            <a:lvl8pPr marL="4266767" indent="0">
              <a:buNone/>
              <a:defRPr sz="1200"/>
            </a:lvl8pPr>
            <a:lvl9pPr marL="4876305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FF2BA-8736-44AA-935A-6447AD3EDCE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0059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38" indent="0">
              <a:buNone/>
              <a:defRPr sz="3733"/>
            </a:lvl2pPr>
            <a:lvl3pPr marL="1219076" indent="0">
              <a:buNone/>
              <a:defRPr sz="3200"/>
            </a:lvl3pPr>
            <a:lvl4pPr marL="1828614" indent="0">
              <a:buNone/>
              <a:defRPr sz="2667"/>
            </a:lvl4pPr>
            <a:lvl5pPr marL="2438152" indent="0">
              <a:buNone/>
              <a:defRPr sz="2667"/>
            </a:lvl5pPr>
            <a:lvl6pPr marL="3047690" indent="0">
              <a:buNone/>
              <a:defRPr sz="2667"/>
            </a:lvl6pPr>
            <a:lvl7pPr marL="3657229" indent="0">
              <a:buNone/>
              <a:defRPr sz="2667"/>
            </a:lvl7pPr>
            <a:lvl8pPr marL="4266767" indent="0">
              <a:buNone/>
              <a:defRPr sz="2667"/>
            </a:lvl8pPr>
            <a:lvl9pPr marL="4876305" indent="0">
              <a:buNone/>
              <a:defRPr sz="2667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38" indent="0">
              <a:buNone/>
              <a:defRPr sz="1600"/>
            </a:lvl2pPr>
            <a:lvl3pPr marL="1219076" indent="0">
              <a:buNone/>
              <a:defRPr sz="1333"/>
            </a:lvl3pPr>
            <a:lvl4pPr marL="1828614" indent="0">
              <a:buNone/>
              <a:defRPr sz="1200"/>
            </a:lvl4pPr>
            <a:lvl5pPr marL="2438152" indent="0">
              <a:buNone/>
              <a:defRPr sz="1200"/>
            </a:lvl5pPr>
            <a:lvl6pPr marL="3047690" indent="0">
              <a:buNone/>
              <a:defRPr sz="1200"/>
            </a:lvl6pPr>
            <a:lvl7pPr marL="3657229" indent="0">
              <a:buNone/>
              <a:defRPr sz="1200"/>
            </a:lvl7pPr>
            <a:lvl8pPr marL="4266767" indent="0">
              <a:buNone/>
              <a:defRPr sz="1200"/>
            </a:lvl8pPr>
            <a:lvl9pPr marL="4876305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8A96C-81DF-4715-AB80-DA6EC1FB76F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73370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Рисунок1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2118" y="1"/>
            <a:ext cx="8494183" cy="685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6285"/>
            <a:ext cx="2844800" cy="47624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>
            <a:lvl1pPr>
              <a:defRPr sz="1867"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6285"/>
            <a:ext cx="3860800" cy="47624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>
            <a:lvl1pPr algn="ctr">
              <a:defRPr sz="1867"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6285"/>
            <a:ext cx="2844800" cy="47624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>
            <a:lvl1pPr algn="r">
              <a:defRPr sz="1867">
                <a:cs typeface="+mn-cs"/>
              </a:defRPr>
            </a:lvl1pPr>
          </a:lstStyle>
          <a:p>
            <a:pPr>
              <a:defRPr/>
            </a:pPr>
            <a:fld id="{F0889F35-5ABA-4023-9771-05FDCD12602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66215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61" r:id="rId13"/>
    <p:sldLayoutId id="2147483663" r:id="rId14"/>
    <p:sldLayoutId id="2147483665" r:id="rId15"/>
    <p:sldLayoutId id="2147483666" r:id="rId16"/>
    <p:sldLayoutId id="2147483667" r:id="rId17"/>
    <p:sldLayoutId id="2147483668" r:id="rId18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Futura PT Demi" panose="020B0702020204020303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Futura PT Dem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Futura PT Dem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Futura PT Dem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Futura PT Demi" pitchFamily="34" charset="0"/>
        </a:defRPr>
      </a:lvl5pPr>
      <a:lvl6pPr marL="609538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</a:defRPr>
      </a:lvl6pPr>
      <a:lvl7pPr marL="1219076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</a:defRPr>
      </a:lvl7pPr>
      <a:lvl8pPr marL="1828614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</a:defRPr>
      </a:lvl8pPr>
      <a:lvl9pPr marL="2438152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</a:defRPr>
      </a:lvl9pPr>
    </p:titleStyle>
    <p:bodyStyle>
      <a:lvl1pPr marL="455073" indent="-455073" algn="l" rtl="0" eaLnBrk="1" fontAlgn="base" hangingPunct="1">
        <a:spcBef>
          <a:spcPct val="20000"/>
        </a:spcBef>
        <a:spcAft>
          <a:spcPct val="0"/>
        </a:spcAft>
        <a:buChar char="•"/>
        <a:defRPr sz="4267">
          <a:solidFill>
            <a:schemeClr val="tx1"/>
          </a:solidFill>
          <a:latin typeface="Futura PT Demi" panose="020B0702020204020303" pitchFamily="34" charset="0"/>
          <a:ea typeface="+mn-ea"/>
          <a:cs typeface="+mn-cs"/>
        </a:defRPr>
      </a:lvl1pPr>
      <a:lvl2pPr marL="988459" indent="-378875" algn="l" rtl="0" eaLnBrk="1" fontAlgn="base" hangingPunct="1">
        <a:spcBef>
          <a:spcPct val="20000"/>
        </a:spcBef>
        <a:spcAft>
          <a:spcPct val="0"/>
        </a:spcAft>
        <a:buChar char="–"/>
        <a:defRPr sz="3733">
          <a:solidFill>
            <a:schemeClr val="tx1"/>
          </a:solidFill>
          <a:latin typeface="Futura PT Demi" panose="020B0702020204020303" pitchFamily="34" charset="0"/>
        </a:defRPr>
      </a:lvl2pPr>
      <a:lvl3pPr marL="1521846" indent="-302676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Futura PT Demi" panose="020B0702020204020303" pitchFamily="34" charset="0"/>
        </a:defRPr>
      </a:lvl3pPr>
      <a:lvl4pPr marL="2131431" indent="-302676" algn="l" rtl="0" eaLnBrk="1" fontAlgn="base" hangingPunct="1">
        <a:spcBef>
          <a:spcPct val="20000"/>
        </a:spcBef>
        <a:spcAft>
          <a:spcPct val="0"/>
        </a:spcAft>
        <a:buChar char="–"/>
        <a:defRPr sz="2667">
          <a:solidFill>
            <a:schemeClr val="tx1"/>
          </a:solidFill>
          <a:latin typeface="Futura PT Demi" panose="020B0702020204020303" pitchFamily="34" charset="0"/>
        </a:defRPr>
      </a:lvl4pPr>
      <a:lvl5pPr marL="2741015" indent="-302676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Futura PT Demi" panose="020B0702020204020303" pitchFamily="34" charset="0"/>
        </a:defRPr>
      </a:lvl5pPr>
      <a:lvl6pPr marL="3352460" indent="-304770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</a:defRPr>
      </a:lvl6pPr>
      <a:lvl7pPr marL="3961997" indent="-304770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</a:defRPr>
      </a:lvl7pPr>
      <a:lvl8pPr marL="4571535" indent="-304770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</a:defRPr>
      </a:lvl8pPr>
      <a:lvl9pPr marL="5181074" indent="-304770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121907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38" algn="l" defTabSz="121907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76" algn="l" defTabSz="121907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14" algn="l" defTabSz="121907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152" algn="l" defTabSz="121907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690" algn="l" defTabSz="121907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229" algn="l" defTabSz="121907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767" algn="l" defTabSz="121907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305" algn="l" defTabSz="121907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mdk.ru/connect/" TargetMode="External"/><Relationship Id="rId2" Type="http://schemas.openxmlformats.org/officeDocument/2006/relationships/hyperlink" Target="https://lk.dmdk.ru/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lk.dmdk.ru/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3947" y="-192666"/>
            <a:ext cx="2146773" cy="2146773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838" y="3481013"/>
            <a:ext cx="3359162" cy="337698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0DC2178-1246-45A1-9A4B-910E2D67E267}"/>
              </a:ext>
            </a:extLst>
          </p:cNvPr>
          <p:cNvSpPr txBox="1"/>
          <p:nvPr/>
        </p:nvSpPr>
        <p:spPr>
          <a:xfrm>
            <a:off x="3648973" y="2767281"/>
            <a:ext cx="510683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ru-RU" sz="4000" b="1" spc="100" dirty="0">
                <a:solidFill>
                  <a:srgbClr val="1B3B86"/>
                </a:solidFill>
                <a:latin typeface="+mj-lt"/>
                <a:cs typeface="Century Gothic"/>
              </a:rPr>
              <a:t>1С: ЛОМБАРД</a:t>
            </a:r>
            <a:r>
              <a:rPr lang="ru-RU" sz="4000" b="1" dirty="0">
                <a:solidFill>
                  <a:schemeClr val="accent2"/>
                </a:solidFill>
                <a:latin typeface="+mj-lt"/>
              </a:rPr>
              <a:t>– </a:t>
            </a:r>
            <a:br>
              <a:rPr lang="ru-RU" sz="4000" b="1" dirty="0">
                <a:solidFill>
                  <a:schemeClr val="accent2"/>
                </a:solidFill>
                <a:latin typeface="+mj-lt"/>
              </a:rPr>
            </a:br>
            <a:r>
              <a:rPr lang="ru-RU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ГИИС ДМДК</a:t>
            </a:r>
            <a:endParaRPr lang="ru-RU" sz="4000" b="1" spc="100" dirty="0">
              <a:solidFill>
                <a:srgbClr val="1B3B86"/>
              </a:solidFill>
              <a:latin typeface="+mj-lt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450954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047D47D-C2AD-4DBA-855E-30819F8CEB79}"/>
              </a:ext>
            </a:extLst>
          </p:cNvPr>
          <p:cNvSpPr txBox="1"/>
          <p:nvPr/>
        </p:nvSpPr>
        <p:spPr>
          <a:xfrm>
            <a:off x="3360403" y="2342135"/>
            <a:ext cx="7500441" cy="2846548"/>
          </a:xfrm>
          <a:prstGeom prst="rect">
            <a:avLst/>
          </a:prstGeom>
          <a:noFill/>
          <a:ln w="3175">
            <a:noFill/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Признак ввода остатков</a:t>
            </a:r>
          </a:p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Выбрать «этап обработки»</a:t>
            </a:r>
          </a:p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Выбрать «вид партии»</a:t>
            </a:r>
          </a:p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Описание объектов учета (100 символов)</a:t>
            </a:r>
          </a:p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Заполнить параметры партии : Количество, Единицы измерения, Масса, Проба</a:t>
            </a:r>
          </a:p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endParaRPr lang="ru-RU" sz="1400" b="0" i="0" dirty="0">
              <a:solidFill>
                <a:srgbClr val="333333"/>
              </a:solidFill>
              <a:effectLst/>
              <a:latin typeface="Montserrat" panose="00000500000000000000" pitchFamily="2" charset="-52"/>
            </a:endParaRPr>
          </a:p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Заполнить реквизиты партии</a:t>
            </a:r>
          </a:p>
        </p:txBody>
      </p:sp>
      <p:sp>
        <p:nvSpPr>
          <p:cNvPr id="21" name="object 8"/>
          <p:cNvSpPr txBox="1"/>
          <p:nvPr/>
        </p:nvSpPr>
        <p:spPr>
          <a:xfrm>
            <a:off x="3369031" y="202210"/>
            <a:ext cx="7483189" cy="1023357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>
              <a:buFont typeface="Futura PT Demi" pitchFamily="34" charset="0"/>
              <a:buNone/>
            </a:pPr>
            <a:r>
              <a:rPr lang="ru-RU" sz="3200" b="1" dirty="0">
                <a:solidFill>
                  <a:srgbClr val="1B3B86"/>
                </a:solidFill>
                <a:latin typeface="+mj-lt"/>
              </a:rPr>
              <a:t>Ввод начальных остатков </a:t>
            </a:r>
            <a:br>
              <a:rPr lang="ru-RU" sz="3200" b="1" dirty="0">
                <a:solidFill>
                  <a:srgbClr val="1B3B86"/>
                </a:solidFill>
                <a:latin typeface="+mj-lt"/>
              </a:rPr>
            </a:br>
            <a:r>
              <a:rPr lang="ru-RU" sz="3200" b="1" dirty="0">
                <a:solidFill>
                  <a:srgbClr val="1B3B86"/>
                </a:solidFill>
                <a:latin typeface="+mj-lt"/>
              </a:rPr>
              <a:t>ГИИС ДМДК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249" y="-192666"/>
            <a:ext cx="1600009" cy="160000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F85AA23-D8AD-43BA-950F-65AA0D87FD76}"/>
              </a:ext>
            </a:extLst>
          </p:cNvPr>
          <p:cNvSpPr txBox="1"/>
          <p:nvPr/>
        </p:nvSpPr>
        <p:spPr>
          <a:xfrm>
            <a:off x="3360403" y="1620443"/>
            <a:ext cx="7483189" cy="371705"/>
          </a:xfrm>
          <a:prstGeom prst="rect">
            <a:avLst/>
          </a:prstGeom>
          <a:noFill/>
          <a:ln w="317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Montserrat" panose="00000500000000000000" pitchFamily="2" charset="-52"/>
                <a:ea typeface="Calibri" panose="020F0502020204030204" pitchFamily="34" charset="0"/>
                <a:cs typeface="Lato Black" panose="020F0A02020204030203" pitchFamily="34" charset="0"/>
              </a:rPr>
              <a:t>Описание этапов заполнения остатков:</a:t>
            </a:r>
          </a:p>
        </p:txBody>
      </p:sp>
    </p:spTree>
    <p:extLst>
      <p:ext uri="{BB962C8B-B14F-4D97-AF65-F5344CB8AC3E}">
        <p14:creationId xmlns:p14="http://schemas.microsoft.com/office/powerpoint/2010/main" val="1191751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8">
            <a:extLst>
              <a:ext uri="{FF2B5EF4-FFF2-40B4-BE49-F238E27FC236}">
                <a16:creationId xmlns="" xmlns:a16="http://schemas.microsoft.com/office/drawing/2014/main" id="{F3BF69A6-E77F-4E5B-A644-37D572B00780}"/>
              </a:ext>
            </a:extLst>
          </p:cNvPr>
          <p:cNvSpPr txBox="1"/>
          <p:nvPr/>
        </p:nvSpPr>
        <p:spPr>
          <a:xfrm>
            <a:off x="3369031" y="202210"/>
            <a:ext cx="7483189" cy="1023357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>
              <a:buFont typeface="Futura PT Demi" pitchFamily="34" charset="0"/>
              <a:buNone/>
            </a:pPr>
            <a:r>
              <a:rPr lang="ru-RU" sz="3200" b="1" dirty="0">
                <a:solidFill>
                  <a:srgbClr val="1B3B86"/>
                </a:solidFill>
                <a:latin typeface="+mj-lt"/>
              </a:rPr>
              <a:t>Этапы и даты запуска</a:t>
            </a:r>
            <a:br>
              <a:rPr lang="ru-RU" sz="3200" b="1" dirty="0">
                <a:solidFill>
                  <a:srgbClr val="1B3B86"/>
                </a:solidFill>
                <a:latin typeface="+mj-lt"/>
              </a:rPr>
            </a:br>
            <a:r>
              <a:rPr lang="ru-RU" sz="3200" b="1" dirty="0">
                <a:solidFill>
                  <a:srgbClr val="1B3B86"/>
                </a:solidFill>
                <a:latin typeface="+mj-lt"/>
              </a:rPr>
              <a:t>ГИИС ДМДК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B01D4C5B-34DA-4FB4-9300-5175677890A0}"/>
              </a:ext>
            </a:extLst>
          </p:cNvPr>
          <p:cNvSpPr txBox="1"/>
          <p:nvPr/>
        </p:nvSpPr>
        <p:spPr>
          <a:xfrm>
            <a:off x="3360403" y="1620443"/>
            <a:ext cx="7483189" cy="5980740"/>
          </a:xfrm>
          <a:prstGeom prst="rect">
            <a:avLst/>
          </a:prstGeom>
          <a:noFill/>
          <a:ln w="317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ru-RU" sz="1600" b="1" dirty="0">
                <a:effectLst/>
                <a:latin typeface="+mn-lt"/>
                <a:ea typeface="Calibri" panose="020F0502020204030204" pitchFamily="34" charset="0"/>
                <a:cs typeface="Lato Black" panose="020F0A02020204030203" pitchFamily="34" charset="0"/>
              </a:rPr>
              <a:t>15 января 2022 - Юридические лица и индивидуальные предприниматели до 15 января 2022 г. вносят в ГИИС ДМДК сведения по данным бухгалтерского учета на 1 января 2022 г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ru-RU" sz="1600" b="1" dirty="0">
                <a:latin typeface="+mn-lt"/>
                <a:cs typeface="Arial" panose="020B0604020202020204" pitchFamily="34" charset="0"/>
              </a:rPr>
              <a:t>01 апреля 2022</a:t>
            </a:r>
            <a:r>
              <a:rPr lang="ru-RU" sz="1600" dirty="0">
                <a:latin typeface="+mn-lt"/>
                <a:cs typeface="Arial" panose="020B0604020202020204" pitchFamily="34" charset="0"/>
              </a:rPr>
              <a:t> - Юридические лица до 1 апреля 2022 г. вносят в ГИИС ДМДК </a:t>
            </a:r>
            <a:r>
              <a:rPr lang="ru-RU" sz="1600" b="1" dirty="0">
                <a:latin typeface="+mn-lt"/>
                <a:cs typeface="Arial" panose="020B0604020202020204" pitchFamily="34" charset="0"/>
              </a:rPr>
              <a:t>уточненные сведения</a:t>
            </a:r>
            <a:r>
              <a:rPr lang="ru-RU" sz="1600" dirty="0">
                <a:latin typeface="+mn-lt"/>
                <a:cs typeface="Arial" panose="020B0604020202020204" pitchFamily="34" charset="0"/>
              </a:rPr>
              <a:t> (информацию) об остатках драгоценных металлов, драгоценных камней, ювелирных и других изделий по данным инвентаризации, проведенной по состоянию на 1 января 2022 г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ru-RU" sz="1600" b="1" dirty="0">
                <a:latin typeface="+mn-lt"/>
                <a:cs typeface="Arial" panose="020B0604020202020204" pitchFamily="34" charset="0"/>
              </a:rPr>
              <a:t>01 марта 2022</a:t>
            </a:r>
            <a:r>
              <a:rPr lang="ru-RU" sz="1600" dirty="0">
                <a:latin typeface="+mn-lt"/>
                <a:cs typeface="Arial" panose="020B0604020202020204" pitchFamily="34" charset="0"/>
              </a:rPr>
              <a:t> - с 1 марта 2022 г. на территории РФ оборот ДМ/ДК,  осуществляется </a:t>
            </a:r>
            <a:r>
              <a:rPr lang="ru-RU" sz="1600" b="1" dirty="0">
                <a:latin typeface="+mn-lt"/>
                <a:cs typeface="Arial" panose="020B0604020202020204" pitchFamily="34" charset="0"/>
              </a:rPr>
              <a:t>только при наличии средств идентификации, нанесенных в соответствии с правилами</a:t>
            </a:r>
            <a:r>
              <a:rPr lang="ru-RU" sz="1600" dirty="0">
                <a:latin typeface="+mn-lt"/>
                <a:cs typeface="Arial" panose="020B0604020202020204" pitchFamily="34" charset="0"/>
              </a:rPr>
              <a:t>, за исключением ювелирных изделий из ДК/ДМ; ювелирные изделия из ДМ/ДК, </a:t>
            </a:r>
            <a:r>
              <a:rPr lang="ru-RU" sz="1600" b="1" dirty="0">
                <a:latin typeface="+mn-lt"/>
                <a:cs typeface="Arial" panose="020B0604020202020204" pitchFamily="34" charset="0"/>
              </a:rPr>
              <a:t>за исключением ювелирных изделий из ДМ/ДК, заявленных в качестве остатков</a:t>
            </a:r>
            <a:r>
              <a:rPr lang="ru-RU" sz="1600" dirty="0">
                <a:latin typeface="+mn-lt"/>
                <a:cs typeface="Arial" panose="020B0604020202020204" pitchFamily="34" charset="0"/>
              </a:rPr>
              <a:t>, </a:t>
            </a:r>
            <a:r>
              <a:rPr lang="ru-RU" sz="1600" u="sng" dirty="0">
                <a:latin typeface="+mn-lt"/>
                <a:cs typeface="Arial" panose="020B0604020202020204" pitchFamily="34" charset="0"/>
              </a:rPr>
              <a:t>должны иметь присвоенный каждому такому изделию УИН</a:t>
            </a:r>
            <a:r>
              <a:rPr lang="ru-RU" sz="1600" dirty="0">
                <a:latin typeface="+mn-lt"/>
                <a:cs typeface="Arial" panose="020B0604020202020204" pitchFamily="34" charset="0"/>
              </a:rPr>
              <a:t>, </a:t>
            </a:r>
            <a:r>
              <a:rPr lang="ru-RU" sz="1600" b="1" dirty="0">
                <a:latin typeface="+mn-lt"/>
                <a:cs typeface="Arial" panose="020B0604020202020204" pitchFamily="34" charset="0"/>
              </a:rPr>
              <a:t>а также прикрепленный к изделию ярлык, оформленный в соответствии с правилами</a:t>
            </a:r>
            <a:r>
              <a:rPr lang="ru-RU" sz="1600" dirty="0">
                <a:latin typeface="+mn-lt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lang="ru-RU" sz="1600" dirty="0">
              <a:latin typeface="+mn-lt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lang="ru-RU" sz="1600" b="1" dirty="0">
              <a:effectLst/>
              <a:latin typeface="+mn-lt"/>
              <a:ea typeface="Calibri" panose="020F0502020204030204" pitchFamily="34" charset="0"/>
              <a:cs typeface="Lato Black" panose="020F0A02020204030203" pitchFamily="34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lang="ru-RU" sz="1600" b="1" dirty="0">
              <a:effectLst/>
              <a:latin typeface="+mn-lt"/>
              <a:ea typeface="Calibri" panose="020F0502020204030204" pitchFamily="34" charset="0"/>
              <a:cs typeface="Lato Black" panose="020F0A02020204030203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D13EFFC5-D759-4A06-AC88-6EBA0E6358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249" y="-192666"/>
            <a:ext cx="1600009" cy="1600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821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99F10A56-B84C-47C6-A82A-026FB62E476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2524" y="1381461"/>
            <a:ext cx="8516731" cy="4923789"/>
          </a:xfrm>
          <a:prstGeom prst="rect">
            <a:avLst/>
          </a:prstGeom>
        </p:spPr>
      </p:pic>
      <p:sp>
        <p:nvSpPr>
          <p:cNvPr id="7" name="object 8">
            <a:extLst>
              <a:ext uri="{FF2B5EF4-FFF2-40B4-BE49-F238E27FC236}">
                <a16:creationId xmlns="" xmlns:a16="http://schemas.microsoft.com/office/drawing/2014/main" id="{F3BF69A6-E77F-4E5B-A644-37D572B00780}"/>
              </a:ext>
            </a:extLst>
          </p:cNvPr>
          <p:cNvSpPr txBox="1"/>
          <p:nvPr/>
        </p:nvSpPr>
        <p:spPr>
          <a:xfrm>
            <a:off x="3369031" y="202210"/>
            <a:ext cx="7483189" cy="1023357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>
              <a:buFont typeface="Futura PT Demi" pitchFamily="34" charset="0"/>
              <a:buNone/>
            </a:pPr>
            <a:r>
              <a:rPr lang="ru-RU" sz="3200" b="1" dirty="0">
                <a:solidFill>
                  <a:srgbClr val="1B3B86"/>
                </a:solidFill>
                <a:latin typeface="+mj-lt"/>
              </a:rPr>
              <a:t>Дальнейшее развитие интеграции ГИИС ДМДК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D13EFFC5-D759-4A06-AC88-6EBA0E6358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249" y="-192666"/>
            <a:ext cx="1600009" cy="1600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2444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8">
            <a:extLst>
              <a:ext uri="{FF2B5EF4-FFF2-40B4-BE49-F238E27FC236}">
                <a16:creationId xmlns="" xmlns:a16="http://schemas.microsoft.com/office/drawing/2014/main" id="{F3BF69A6-E77F-4E5B-A644-37D572B00780}"/>
              </a:ext>
            </a:extLst>
          </p:cNvPr>
          <p:cNvSpPr txBox="1"/>
          <p:nvPr/>
        </p:nvSpPr>
        <p:spPr>
          <a:xfrm>
            <a:off x="3369031" y="202210"/>
            <a:ext cx="7483189" cy="530915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>
              <a:buFont typeface="Futura PT Demi" pitchFamily="34" charset="0"/>
              <a:buNone/>
            </a:pPr>
            <a:r>
              <a:rPr lang="ru-RU" sz="3200" b="1" dirty="0">
                <a:solidFill>
                  <a:srgbClr val="1B3B86"/>
                </a:solidFill>
                <a:latin typeface="+mj-lt"/>
              </a:rPr>
              <a:t>Преимущества решения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B01D4C5B-34DA-4FB4-9300-5175677890A0}"/>
              </a:ext>
            </a:extLst>
          </p:cNvPr>
          <p:cNvSpPr txBox="1"/>
          <p:nvPr/>
        </p:nvSpPr>
        <p:spPr>
          <a:xfrm>
            <a:off x="3360403" y="1085601"/>
            <a:ext cx="7483189" cy="5203604"/>
          </a:xfrm>
          <a:prstGeom prst="rect">
            <a:avLst/>
          </a:prstGeom>
          <a:noFill/>
          <a:ln w="3175">
            <a:noFill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Clr>
                <a:srgbClr val="38BBF0"/>
              </a:buClr>
              <a:buFont typeface="+mj-lt"/>
              <a:buAutoNum type="arabicPeriod"/>
            </a:pPr>
            <a:r>
              <a:rPr lang="ru-RU" sz="1400" b="1" dirty="0">
                <a:effectLst/>
                <a:latin typeface="+mn-lt"/>
                <a:ea typeface="Calibri" panose="020F0502020204030204" pitchFamily="34" charset="0"/>
                <a:cs typeface="Lato Black" panose="020F0A02020204030203" pitchFamily="34" charset="0"/>
              </a:rPr>
              <a:t>Комплексное решение, содержащее «фронт-офис» для операционной деятельности и «бэк-офис» для ведения учета.</a:t>
            </a: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Clr>
                <a:srgbClr val="38BBF0"/>
              </a:buClr>
              <a:buFont typeface="+mj-lt"/>
              <a:buAutoNum type="arabicPeriod"/>
            </a:pPr>
            <a:r>
              <a:rPr lang="ru-RU" sz="1400" b="1" dirty="0">
                <a:effectLst/>
                <a:latin typeface="+mn-lt"/>
                <a:ea typeface="Calibri" panose="020F0502020204030204" pitchFamily="34" charset="0"/>
                <a:cs typeface="Lato Black" panose="020F0A02020204030203" pitchFamily="34" charset="0"/>
              </a:rPr>
              <a:t>Решение разрабатывалось в сотрудничестве с  ведущими ломбардами.</a:t>
            </a: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Clr>
                <a:srgbClr val="38BBF0"/>
              </a:buClr>
              <a:buFont typeface="+mj-lt"/>
              <a:buAutoNum type="arabicPeriod"/>
            </a:pPr>
            <a:r>
              <a:rPr lang="ru-RU" sz="1400" b="1" dirty="0">
                <a:effectLst/>
                <a:latin typeface="+mn-lt"/>
                <a:ea typeface="Calibri" panose="020F0502020204030204" pitchFamily="34" charset="0"/>
                <a:cs typeface="Lato Black" panose="020F0A02020204030203" pitchFamily="34" charset="0"/>
              </a:rPr>
              <a:t>В конфигурации реализовано два плана счетов (РСБУ и ЕПС), что обеспечивает удобную работу в настоящее время и плавный переход на новые требования Банка России. </a:t>
            </a: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Clr>
                <a:srgbClr val="38BBF0"/>
              </a:buClr>
              <a:buFont typeface="+mj-lt"/>
              <a:buAutoNum type="arabicPeriod"/>
            </a:pPr>
            <a:r>
              <a:rPr lang="ru-RU" sz="1400" b="1" dirty="0">
                <a:effectLst/>
                <a:latin typeface="+mn-lt"/>
                <a:ea typeface="Calibri" panose="020F0502020204030204" pitchFamily="34" charset="0"/>
                <a:cs typeface="Lato Black" panose="020F0A02020204030203" pitchFamily="34" charset="0"/>
              </a:rPr>
              <a:t>Интуитивно понятный интерфейс.</a:t>
            </a: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Clr>
                <a:srgbClr val="38BBF0"/>
              </a:buClr>
              <a:buFont typeface="+mj-lt"/>
              <a:buAutoNum type="arabicPeriod"/>
            </a:pPr>
            <a:r>
              <a:rPr lang="ru-RU" sz="1400" b="1" dirty="0">
                <a:effectLst/>
                <a:latin typeface="+mn-lt"/>
                <a:ea typeface="Calibri" panose="020F0502020204030204" pitchFamily="34" charset="0"/>
                <a:cs typeface="Lato Black" panose="020F0A02020204030203" pitchFamily="34" charset="0"/>
              </a:rPr>
              <a:t>Возможность подготовки отчетности в формате XBRL. </a:t>
            </a: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Clr>
                <a:srgbClr val="38BBF0"/>
              </a:buClr>
              <a:buFont typeface="+mj-lt"/>
              <a:buAutoNum type="arabicPeriod"/>
            </a:pPr>
            <a:r>
              <a:rPr lang="ru-RU" sz="1400" b="1" dirty="0">
                <a:effectLst/>
                <a:latin typeface="+mn-lt"/>
                <a:ea typeface="Calibri" panose="020F0502020204030204" pitchFamily="34" charset="0"/>
                <a:cs typeface="Lato Black" panose="020F0A02020204030203" pitchFamily="34" charset="0"/>
              </a:rPr>
              <a:t>Большое количество предопределённых настроек (планы счетов с настроенными аналитиками, типовые статьи доходов/расходов, типовые статьи ДДС и т.д.).</a:t>
            </a: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Clr>
                <a:srgbClr val="38BBF0"/>
              </a:buClr>
              <a:buFont typeface="+mj-lt"/>
              <a:buAutoNum type="arabicPeriod"/>
            </a:pPr>
            <a:r>
              <a:rPr lang="ru-RU" sz="1400" b="1" dirty="0">
                <a:effectLst/>
                <a:latin typeface="+mn-lt"/>
                <a:ea typeface="Calibri" panose="020F0502020204030204" pitchFamily="34" charset="0"/>
                <a:cs typeface="Lato Black" panose="020F0A02020204030203" pitchFamily="34" charset="0"/>
              </a:rPr>
              <a:t>Отдельно выделенная линия консультаций.</a:t>
            </a: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Clr>
                <a:srgbClr val="38BBF0"/>
              </a:buClr>
              <a:buFont typeface="+mj-lt"/>
              <a:buAutoNum type="arabicPeriod"/>
            </a:pPr>
            <a:r>
              <a:rPr lang="ru-RU" sz="1400" b="1" dirty="0">
                <a:effectLst/>
                <a:latin typeface="+mn-lt"/>
                <a:ea typeface="Calibri" panose="020F0502020204030204" pitchFamily="34" charset="0"/>
                <a:cs typeface="Lato Black" panose="020F0A02020204030203" pitchFamily="34" charset="0"/>
              </a:rPr>
              <a:t>Универсальное решение, подходящее для ломбардов всех видов – ювелирных, автомобильных, меховых и пр.</a:t>
            </a: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Clr>
                <a:srgbClr val="38BBF0"/>
              </a:buClr>
              <a:buFont typeface="+mj-lt"/>
              <a:buAutoNum type="arabicPeriod"/>
            </a:pPr>
            <a:r>
              <a:rPr lang="ru-RU" sz="1400" b="1" dirty="0">
                <a:effectLst/>
                <a:latin typeface="+mn-lt"/>
                <a:ea typeface="Calibri" panose="020F0502020204030204" pitchFamily="34" charset="0"/>
                <a:cs typeface="Lato Black" panose="020F0A02020204030203" pitchFamily="34" charset="0"/>
              </a:rPr>
              <a:t>Две версии – ПРОФ и КОРП (для крупных и сетевых ломбардов).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D13EFFC5-D759-4A06-AC88-6EBA0E6358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249" y="-192666"/>
            <a:ext cx="1600009" cy="1600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786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5F7016B8-9ACD-4091-96AC-B8B5F1FB533D}"/>
              </a:ext>
            </a:extLst>
          </p:cNvPr>
          <p:cNvSpPr txBox="1"/>
          <p:nvPr/>
        </p:nvSpPr>
        <p:spPr>
          <a:xfrm>
            <a:off x="3323249" y="1581746"/>
            <a:ext cx="7500441" cy="1653273"/>
          </a:xfrm>
          <a:prstGeom prst="rect">
            <a:avLst/>
          </a:prstGeom>
          <a:noFill/>
          <a:ln w="3175"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ru-RU" b="1" spc="80" dirty="0">
                <a:solidFill>
                  <a:srgbClr val="1B3B86"/>
                </a:solidFill>
                <a:cs typeface="Calibri"/>
              </a:rPr>
              <a:t>«1С:Ломбард» </a:t>
            </a:r>
            <a:r>
              <a:rPr lang="ru-RU" i="1" spc="30" dirty="0">
                <a:solidFill>
                  <a:srgbClr val="757575"/>
                </a:solidFill>
                <a:cs typeface="Calibri"/>
              </a:rPr>
              <a:t>–  единое целевое  отраслевое решение фирмы «1С» для ломбардов. </a:t>
            </a:r>
            <a:r>
              <a:rPr lang="ru-RU" i="1" spc="30" dirty="0">
                <a:solidFill>
                  <a:srgbClr val="757575"/>
                </a:solidFill>
                <a:latin typeface="Calibri"/>
                <a:cs typeface="Calibri"/>
              </a:rPr>
              <a:t>Программный продукт разработан с учетом многолетнего успешного опыта автоматизации </a:t>
            </a:r>
            <a:r>
              <a:rPr lang="ru-RU" i="1" spc="30" dirty="0" err="1">
                <a:solidFill>
                  <a:srgbClr val="757575"/>
                </a:solidFill>
                <a:latin typeface="Calibri"/>
                <a:cs typeface="Calibri"/>
              </a:rPr>
              <a:t>некредитных</a:t>
            </a:r>
            <a:r>
              <a:rPr lang="ru-RU" i="1" spc="30" dirty="0">
                <a:solidFill>
                  <a:srgbClr val="757575"/>
                </a:solidFill>
                <a:latin typeface="Calibri"/>
                <a:cs typeface="Calibri"/>
              </a:rPr>
              <a:t> финансовых организаций, перевода на учет по Единому Плану Счетов (ЕПС) и отчётность формата </a:t>
            </a:r>
            <a:r>
              <a:rPr lang="en-US" i="1" spc="30" dirty="0">
                <a:solidFill>
                  <a:srgbClr val="757575"/>
                </a:solidFill>
                <a:latin typeface="Calibri"/>
                <a:cs typeface="Calibri"/>
              </a:rPr>
              <a:t>XBRL</a:t>
            </a:r>
            <a:r>
              <a:rPr lang="ru-RU" i="1" spc="30" dirty="0">
                <a:solidFill>
                  <a:srgbClr val="757575"/>
                </a:solidFill>
                <a:latin typeface="Calibri"/>
                <a:cs typeface="Calibri"/>
              </a:rPr>
              <a:t>.</a:t>
            </a:r>
            <a:endParaRPr lang="ru-RU" sz="1600" spc="30" dirty="0">
              <a:solidFill>
                <a:srgbClr val="757575"/>
              </a:solidFill>
              <a:latin typeface="Calibri"/>
              <a:cs typeface="Calibri"/>
            </a:endParaRPr>
          </a:p>
        </p:txBody>
      </p:sp>
      <p:sp>
        <p:nvSpPr>
          <p:cNvPr id="21" name="object 8"/>
          <p:cNvSpPr txBox="1"/>
          <p:nvPr/>
        </p:nvSpPr>
        <p:spPr>
          <a:xfrm>
            <a:off x="3369031" y="202210"/>
            <a:ext cx="7483189" cy="1023357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R="5080">
              <a:lnSpc>
                <a:spcPct val="100000"/>
              </a:lnSpc>
            </a:pPr>
            <a:r>
              <a:rPr lang="ru-RU" sz="3200" b="1" spc="80" dirty="0">
                <a:solidFill>
                  <a:srgbClr val="38BBF0"/>
                </a:solidFill>
                <a:cs typeface="Calibri"/>
              </a:rPr>
              <a:t>1С:ЛОМБАРД</a:t>
            </a:r>
          </a:p>
          <a:p>
            <a:pPr marR="5080">
              <a:lnSpc>
                <a:spcPct val="100000"/>
              </a:lnSpc>
            </a:pPr>
            <a:r>
              <a:rPr lang="ru-RU" sz="3200" b="1" spc="80" dirty="0">
                <a:solidFill>
                  <a:srgbClr val="1B3B86"/>
                </a:solidFill>
                <a:cs typeface="Calibri"/>
              </a:rPr>
              <a:t>О ПРОДУКТЕ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249" y="-192666"/>
            <a:ext cx="1600009" cy="1600009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7592" y="1908910"/>
            <a:ext cx="2712777" cy="30401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FE420FB5-CAD9-4DAE-96AB-5647FFB1C794}"/>
              </a:ext>
            </a:extLst>
          </p:cNvPr>
          <p:cNvSpPr txBox="1"/>
          <p:nvPr/>
        </p:nvSpPr>
        <p:spPr>
          <a:xfrm>
            <a:off x="3351779" y="3417187"/>
            <a:ext cx="7500441" cy="1631280"/>
          </a:xfrm>
          <a:prstGeom prst="rect">
            <a:avLst/>
          </a:prstGeom>
          <a:noFill/>
          <a:ln w="317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1B3B86"/>
                </a:solidFill>
                <a:effectLst/>
                <a:latin typeface="Montserrat" panose="00000500000000000000" pitchFamily="2" charset="-52"/>
                <a:ea typeface="Calibri" panose="020F0502020204030204" pitchFamily="34" charset="0"/>
                <a:cs typeface="Lato Black" panose="020F0A02020204030203" pitchFamily="34" charset="0"/>
              </a:rPr>
              <a:t>ТЕПЕРЬ ВСЁ НЕОБХОДИМОЕ ЕСТЬ В ОДНОМ РЕШЕНИИ:</a:t>
            </a:r>
          </a:p>
          <a:p>
            <a:pPr marL="171450" indent="-1714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Wingdings" panose="05000000000000000000" pitchFamily="2" charset="2"/>
              <a:buChar char="ü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 Фронт-офис для операционной деятельности</a:t>
            </a:r>
          </a:p>
          <a:p>
            <a:pPr marL="171450" indent="-1714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Wingdings" panose="05000000000000000000" pitchFamily="2" charset="2"/>
              <a:buChar char="ü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 Ведение учета на ЕПС, ОСБУ и РСБУ в одной базе</a:t>
            </a:r>
          </a:p>
          <a:p>
            <a:pPr marL="171450" indent="-1714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Wingdings" panose="05000000000000000000" pitchFamily="2" charset="2"/>
              <a:buChar char="ü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 Отчетность формате XBRL</a:t>
            </a:r>
            <a:endParaRPr lang="ru-RU" sz="1400" dirty="0">
              <a:effectLst/>
              <a:latin typeface="Montserrat" panose="00000500000000000000" pitchFamily="2" charset="-52"/>
              <a:ea typeface="Calibri" panose="020F0502020204030204" pitchFamily="34" charset="0"/>
              <a:cs typeface="Lato Regular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053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8"/>
          <p:cNvSpPr txBox="1"/>
          <p:nvPr/>
        </p:nvSpPr>
        <p:spPr>
          <a:xfrm>
            <a:off x="3369031" y="202210"/>
            <a:ext cx="7483189" cy="1023357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>
              <a:buFont typeface="Futura PT Demi" pitchFamily="34" charset="0"/>
              <a:buNone/>
            </a:pPr>
            <a:r>
              <a:rPr lang="ru-RU" sz="3200" b="1" dirty="0">
                <a:solidFill>
                  <a:srgbClr val="1B3B86"/>
                </a:solidFill>
                <a:latin typeface="+mj-lt"/>
              </a:rPr>
              <a:t>Включение функционала формирования остатков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249" y="-192666"/>
            <a:ext cx="1600009" cy="160000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FE420FB5-CAD9-4DAE-96AB-5647FFB1C794}"/>
              </a:ext>
            </a:extLst>
          </p:cNvPr>
          <p:cNvSpPr txBox="1"/>
          <p:nvPr/>
        </p:nvSpPr>
        <p:spPr>
          <a:xfrm>
            <a:off x="3360404" y="1620443"/>
            <a:ext cx="7500441" cy="1462836"/>
          </a:xfrm>
          <a:prstGeom prst="rect">
            <a:avLst/>
          </a:prstGeom>
          <a:noFill/>
          <a:ln w="3175">
            <a:noFill/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Перейти в раздел «Ломбард: Настройки:»</a:t>
            </a:r>
          </a:p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Выбрать пункт «Настройка функциональных опций (НФО)</a:t>
            </a:r>
          </a:p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Перейти на страницу «Интеграция»</a:t>
            </a:r>
          </a:p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Установить галку «ГИИС ДМДК»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="" xmlns:a16="http://schemas.microsoft.com/office/drawing/2014/main" id="{6D94BC84-C6B1-4970-8E6B-7D471A57BB3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05582" y="3334217"/>
            <a:ext cx="4354150" cy="3341825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4489940F-BFE0-4966-8155-E91084C8A792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33657" y="4846040"/>
            <a:ext cx="3971925" cy="1809750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="" xmlns:a16="http://schemas.microsoft.com/office/drawing/2014/main" id="{AFF6F89B-D2AC-4063-8594-DD1EB37D99AD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63922" y="3334217"/>
            <a:ext cx="2413981" cy="154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377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AC6AAB8A-5941-4AB1-A733-AB6C8A4FDBB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69031" y="3334218"/>
            <a:ext cx="8822969" cy="31101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F89FDE22-E937-4639-8790-19D39827D3C6}"/>
              </a:ext>
            </a:extLst>
          </p:cNvPr>
          <p:cNvSpPr txBox="1"/>
          <p:nvPr/>
        </p:nvSpPr>
        <p:spPr>
          <a:xfrm>
            <a:off x="3360403" y="1620443"/>
            <a:ext cx="7483189" cy="661976"/>
          </a:xfrm>
          <a:prstGeom prst="rect">
            <a:avLst/>
          </a:prstGeom>
          <a:noFill/>
          <a:ln w="317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Montserrat" panose="00000500000000000000" pitchFamily="2" charset="-52"/>
                <a:ea typeface="Calibri" panose="020F0502020204030204" pitchFamily="34" charset="0"/>
                <a:cs typeface="Lato Black" panose="020F0A02020204030203" pitchFamily="34" charset="0"/>
              </a:rPr>
              <a:t>Формирование агрегированных остатков осуществляется с помощью обработки: </a:t>
            </a:r>
          </a:p>
        </p:txBody>
      </p:sp>
      <p:sp>
        <p:nvSpPr>
          <p:cNvPr id="21" name="object 8"/>
          <p:cNvSpPr txBox="1"/>
          <p:nvPr/>
        </p:nvSpPr>
        <p:spPr>
          <a:xfrm>
            <a:off x="3369031" y="202210"/>
            <a:ext cx="7483189" cy="1023357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>
              <a:buFont typeface="Futura PT Demi" pitchFamily="34" charset="0"/>
              <a:buNone/>
            </a:pPr>
            <a:r>
              <a:rPr lang="ru-RU" sz="3200" b="1" dirty="0">
                <a:solidFill>
                  <a:srgbClr val="1B3B86"/>
                </a:solidFill>
                <a:latin typeface="+mj-lt"/>
              </a:rPr>
              <a:t>Обработка </a:t>
            </a:r>
            <a:br>
              <a:rPr lang="ru-RU" sz="3200" b="1" dirty="0">
                <a:solidFill>
                  <a:srgbClr val="1B3B86"/>
                </a:solidFill>
                <a:latin typeface="+mj-lt"/>
              </a:rPr>
            </a:br>
            <a:r>
              <a:rPr lang="ru-RU" sz="3200" b="1" dirty="0">
                <a:solidFill>
                  <a:srgbClr val="1B3B86"/>
                </a:solidFill>
                <a:latin typeface="+mj-lt"/>
              </a:rPr>
              <a:t>формирования данных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249" y="-192666"/>
            <a:ext cx="1600009" cy="160000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FE420FB5-CAD9-4DAE-96AB-5647FFB1C794}"/>
              </a:ext>
            </a:extLst>
          </p:cNvPr>
          <p:cNvSpPr txBox="1"/>
          <p:nvPr/>
        </p:nvSpPr>
        <p:spPr>
          <a:xfrm>
            <a:off x="3360403" y="2342135"/>
            <a:ext cx="7500441" cy="694036"/>
          </a:xfrm>
          <a:prstGeom prst="rect">
            <a:avLst/>
          </a:prstGeom>
          <a:noFill/>
          <a:ln w="3175">
            <a:noFill/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Ломбард: Настройки</a:t>
            </a:r>
          </a:p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ГИИС ДМДК (ВНО)</a:t>
            </a:r>
          </a:p>
        </p:txBody>
      </p:sp>
    </p:spTree>
    <p:extLst>
      <p:ext uri="{BB962C8B-B14F-4D97-AF65-F5344CB8AC3E}">
        <p14:creationId xmlns:p14="http://schemas.microsoft.com/office/powerpoint/2010/main" val="4222806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F89FDE22-E937-4639-8790-19D39827D3C6}"/>
              </a:ext>
            </a:extLst>
          </p:cNvPr>
          <p:cNvSpPr txBox="1"/>
          <p:nvPr/>
        </p:nvSpPr>
        <p:spPr>
          <a:xfrm>
            <a:off x="3360403" y="1620443"/>
            <a:ext cx="7483189" cy="661976"/>
          </a:xfrm>
          <a:prstGeom prst="rect">
            <a:avLst/>
          </a:prstGeom>
          <a:noFill/>
          <a:ln w="317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Montserrat" panose="00000500000000000000" pitchFamily="2" charset="-52"/>
                <a:ea typeface="Calibri" panose="020F0502020204030204" pitchFamily="34" charset="0"/>
                <a:cs typeface="Lato Black" panose="020F0A02020204030203" pitchFamily="34" charset="0"/>
              </a:rPr>
              <a:t>Формирование агрегированных остатков осуществляется с помощью обработки </a:t>
            </a:r>
          </a:p>
        </p:txBody>
      </p:sp>
      <p:sp>
        <p:nvSpPr>
          <p:cNvPr id="21" name="object 8"/>
          <p:cNvSpPr txBox="1"/>
          <p:nvPr/>
        </p:nvSpPr>
        <p:spPr>
          <a:xfrm>
            <a:off x="3369031" y="202210"/>
            <a:ext cx="7483189" cy="1023357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>
              <a:buFont typeface="Futura PT Demi" pitchFamily="34" charset="0"/>
              <a:buNone/>
            </a:pPr>
            <a:r>
              <a:rPr lang="ru-RU" sz="3200" b="1" dirty="0">
                <a:solidFill>
                  <a:srgbClr val="1B3B86"/>
                </a:solidFill>
                <a:latin typeface="+mj-lt"/>
              </a:rPr>
              <a:t>Формирование данных</a:t>
            </a:r>
            <a:br>
              <a:rPr lang="ru-RU" sz="3200" b="1" dirty="0">
                <a:solidFill>
                  <a:srgbClr val="1B3B86"/>
                </a:solidFill>
                <a:latin typeface="+mj-lt"/>
              </a:rPr>
            </a:br>
            <a:r>
              <a:rPr lang="ru-RU" sz="3200" b="1" dirty="0">
                <a:solidFill>
                  <a:srgbClr val="1B3B86"/>
                </a:solidFill>
                <a:latin typeface="+mj-lt"/>
              </a:rPr>
              <a:t>по остаткам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249" y="-192666"/>
            <a:ext cx="1600009" cy="160000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FE420FB5-CAD9-4DAE-96AB-5647FFB1C794}"/>
              </a:ext>
            </a:extLst>
          </p:cNvPr>
          <p:cNvSpPr txBox="1"/>
          <p:nvPr/>
        </p:nvSpPr>
        <p:spPr>
          <a:xfrm>
            <a:off x="3360403" y="2342135"/>
            <a:ext cx="7500441" cy="1539460"/>
          </a:xfrm>
          <a:prstGeom prst="rect">
            <a:avLst/>
          </a:prstGeom>
          <a:noFill/>
          <a:ln w="3175">
            <a:noFill/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Данные можно сформировать по всем изделиям или по переданным на реализацию </a:t>
            </a:r>
            <a:r>
              <a:rPr lang="ru-RU" sz="1400" b="1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(рекомендуется выгружать по всем изделиям)</a:t>
            </a:r>
          </a:p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Так же данные можно сформировать на произвольную дату </a:t>
            </a:r>
            <a:r>
              <a:rPr lang="ru-RU" sz="1400" b="1" i="0" dirty="0">
                <a:effectLst/>
                <a:latin typeface="Montserrat" panose="00000500000000000000" pitchFamily="2" charset="-52"/>
              </a:rPr>
              <a:t>(рекомендуется выгружать на 01.01.2022)</a:t>
            </a:r>
          </a:p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После нажимаем команду «Заполнить»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A394E97E-E400-43ED-A138-5C86BAD418B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69031" y="4060606"/>
            <a:ext cx="7543800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355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8"/>
          <p:cNvSpPr txBox="1"/>
          <p:nvPr/>
        </p:nvSpPr>
        <p:spPr>
          <a:xfrm>
            <a:off x="3369031" y="202210"/>
            <a:ext cx="7483189" cy="1023357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>
              <a:buFont typeface="Futura PT Demi" pitchFamily="34" charset="0"/>
              <a:buNone/>
            </a:pPr>
            <a:r>
              <a:rPr lang="ru-RU" sz="3200" b="1" dirty="0">
                <a:solidFill>
                  <a:srgbClr val="1B3B86"/>
                </a:solidFill>
                <a:latin typeface="+mj-lt"/>
              </a:rPr>
              <a:t>Формирование данных</a:t>
            </a:r>
            <a:br>
              <a:rPr lang="ru-RU" sz="3200" b="1" dirty="0">
                <a:solidFill>
                  <a:srgbClr val="1B3B86"/>
                </a:solidFill>
                <a:latin typeface="+mj-lt"/>
              </a:rPr>
            </a:br>
            <a:r>
              <a:rPr lang="ru-RU" sz="3200" b="1" dirty="0">
                <a:solidFill>
                  <a:srgbClr val="1B3B86"/>
                </a:solidFill>
                <a:latin typeface="+mj-lt"/>
              </a:rPr>
              <a:t>по остаткам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249" y="-192666"/>
            <a:ext cx="1600009" cy="1600009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2892D7ED-D78A-4B3E-A397-711A3CAF300F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60404" y="1620443"/>
            <a:ext cx="7552427" cy="4194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00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047D47D-C2AD-4DBA-855E-30819F8CEB79}"/>
              </a:ext>
            </a:extLst>
          </p:cNvPr>
          <p:cNvSpPr txBox="1"/>
          <p:nvPr/>
        </p:nvSpPr>
        <p:spPr>
          <a:xfrm>
            <a:off x="3360403" y="2342135"/>
            <a:ext cx="7500441" cy="3615349"/>
          </a:xfrm>
          <a:prstGeom prst="rect">
            <a:avLst/>
          </a:prstGeom>
          <a:noFill/>
          <a:ln w="3175">
            <a:noFill/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«Сохранить данные» </a:t>
            </a:r>
            <a:r>
              <a:rPr lang="ru-RU" sz="1400" b="1" i="0" dirty="0">
                <a:effectLst/>
                <a:latin typeface="Montserrat" panose="00000500000000000000" pitchFamily="2" charset="-52"/>
              </a:rPr>
              <a:t>(данные будут сохранены в учетной системе регистр сведений «Партии изделий из ДМ/ДК в ГИИС ДМДК)</a:t>
            </a:r>
          </a:p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endParaRPr lang="ru-RU" sz="1400" b="0" i="0" dirty="0">
              <a:solidFill>
                <a:srgbClr val="333333"/>
              </a:solidFill>
              <a:effectLst/>
              <a:latin typeface="Montserrat" panose="00000500000000000000" pitchFamily="2" charset="-52"/>
            </a:endParaRPr>
          </a:p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endParaRPr lang="ru-RU" sz="1400" b="0" i="0" dirty="0">
              <a:solidFill>
                <a:srgbClr val="333333"/>
              </a:solidFill>
              <a:effectLst/>
              <a:latin typeface="Montserrat" panose="00000500000000000000" pitchFamily="2" charset="-52"/>
            </a:endParaRPr>
          </a:p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endParaRPr lang="ru-RU" sz="1400" b="0" i="0" dirty="0">
              <a:solidFill>
                <a:srgbClr val="333333"/>
              </a:solidFill>
              <a:effectLst/>
              <a:latin typeface="Montserrat" panose="00000500000000000000" pitchFamily="2" charset="-52"/>
            </a:endParaRPr>
          </a:p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endParaRPr lang="ru-RU" sz="1400" b="0" i="0" dirty="0">
              <a:solidFill>
                <a:srgbClr val="333333"/>
              </a:solidFill>
              <a:effectLst/>
              <a:latin typeface="Montserrat" panose="00000500000000000000" pitchFamily="2" charset="-52"/>
            </a:endParaRPr>
          </a:p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endParaRPr lang="ru-RU" sz="1400" b="0" i="0" dirty="0">
              <a:solidFill>
                <a:srgbClr val="333333"/>
              </a:solidFill>
              <a:effectLst/>
              <a:latin typeface="Montserrat" panose="00000500000000000000" pitchFamily="2" charset="-52"/>
            </a:endParaRPr>
          </a:p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Сохранить файл </a:t>
            </a:r>
            <a:r>
              <a:rPr lang="ru-RU" sz="1400" b="1" i="0" dirty="0">
                <a:effectLst/>
                <a:latin typeface="Montserrat" panose="00000500000000000000" pitchFamily="2" charset="-52"/>
              </a:rPr>
              <a:t>(будет сформирован EXCEL файл)</a:t>
            </a:r>
          </a:p>
          <a:p>
            <a:pPr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	</a:t>
            </a:r>
          </a:p>
          <a:p>
            <a:pPr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*По данным партий в дальнейшем будут формироваться УИН по изделиям</a:t>
            </a:r>
          </a:p>
        </p:txBody>
      </p:sp>
      <p:sp>
        <p:nvSpPr>
          <p:cNvPr id="21" name="object 8"/>
          <p:cNvSpPr txBox="1"/>
          <p:nvPr/>
        </p:nvSpPr>
        <p:spPr>
          <a:xfrm>
            <a:off x="3369031" y="202210"/>
            <a:ext cx="7483189" cy="1023357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>
              <a:buFont typeface="Futura PT Demi" pitchFamily="34" charset="0"/>
              <a:buNone/>
            </a:pPr>
            <a:r>
              <a:rPr lang="ru-RU" sz="3200" b="1" dirty="0">
                <a:solidFill>
                  <a:srgbClr val="1B3B86"/>
                </a:solidFill>
                <a:latin typeface="+mj-lt"/>
              </a:rPr>
              <a:t>Формирование данных</a:t>
            </a:r>
            <a:br>
              <a:rPr lang="ru-RU" sz="3200" b="1" dirty="0">
                <a:solidFill>
                  <a:srgbClr val="1B3B86"/>
                </a:solidFill>
                <a:latin typeface="+mj-lt"/>
              </a:rPr>
            </a:br>
            <a:r>
              <a:rPr lang="ru-RU" sz="3200" b="1" dirty="0">
                <a:solidFill>
                  <a:srgbClr val="1B3B86"/>
                </a:solidFill>
                <a:latin typeface="+mj-lt"/>
              </a:rPr>
              <a:t>по остаткам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249" y="-192666"/>
            <a:ext cx="1600009" cy="160000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F85AA23-D8AD-43BA-950F-65AA0D87FD76}"/>
              </a:ext>
            </a:extLst>
          </p:cNvPr>
          <p:cNvSpPr txBox="1"/>
          <p:nvPr/>
        </p:nvSpPr>
        <p:spPr>
          <a:xfrm>
            <a:off x="3360403" y="1620443"/>
            <a:ext cx="7483189" cy="661976"/>
          </a:xfrm>
          <a:prstGeom prst="rect">
            <a:avLst/>
          </a:prstGeom>
          <a:noFill/>
          <a:ln w="317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Montserrat" panose="00000500000000000000" pitchFamily="2" charset="-52"/>
                <a:ea typeface="Calibri" panose="020F0502020204030204" pitchFamily="34" charset="0"/>
                <a:cs typeface="Lato Black" panose="020F0A02020204030203" pitchFamily="34" charset="0"/>
              </a:rPr>
              <a:t>После получения агрегированных остатков следует сохранить данные: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FCA33B05-63C5-44C1-AB4C-5BE37D81971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60403" y="2981017"/>
            <a:ext cx="7552427" cy="1674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520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047D47D-C2AD-4DBA-855E-30819F8CEB79}"/>
              </a:ext>
            </a:extLst>
          </p:cNvPr>
          <p:cNvSpPr txBox="1"/>
          <p:nvPr/>
        </p:nvSpPr>
        <p:spPr>
          <a:xfrm>
            <a:off x="3360403" y="2342135"/>
            <a:ext cx="7500441" cy="924548"/>
          </a:xfrm>
          <a:prstGeom prst="rect">
            <a:avLst/>
          </a:prstGeom>
          <a:noFill/>
          <a:ln w="3175">
            <a:noFill/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Ввод данных в ГИИС ДМДК осуществляется через личный кабинет </a:t>
            </a: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  <a:hlinkClick r:id="rId2"/>
              </a:rPr>
              <a:t>https://lk.dmdk.ru/</a:t>
            </a:r>
            <a:endParaRPr lang="ru-RU" sz="1400" b="0" i="0" dirty="0">
              <a:solidFill>
                <a:srgbClr val="333333"/>
              </a:solidFill>
              <a:effectLst/>
              <a:latin typeface="Montserrat" panose="00000500000000000000" pitchFamily="2" charset="-52"/>
            </a:endParaRPr>
          </a:p>
          <a:p>
            <a:pPr marL="285750" indent="-285750">
              <a:lnSpc>
                <a:spcPct val="107000"/>
              </a:lnSpc>
              <a:spcBef>
                <a:spcPts val="1200"/>
              </a:spcBef>
              <a:buClr>
                <a:srgbClr val="38BBF0"/>
              </a:buClr>
              <a:buSzPct val="200000"/>
              <a:buFont typeface="Arial" panose="020B0604020202020204" pitchFamily="34" charset="0"/>
              <a:buChar char="•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</a:rPr>
              <a:t>Инструкция по подключению </a:t>
            </a:r>
            <a:r>
              <a:rPr lang="ru-RU" sz="1400" b="0" i="0" dirty="0">
                <a:solidFill>
                  <a:srgbClr val="333333"/>
                </a:solidFill>
                <a:effectLst/>
                <a:latin typeface="Montserrat" panose="00000500000000000000" pitchFamily="2" charset="-52"/>
                <a:hlinkClick r:id="rId3"/>
              </a:rPr>
              <a:t>https://dmdk.ru/connect/</a:t>
            </a:r>
            <a:endParaRPr lang="ru-RU" sz="1400" b="0" i="0" dirty="0">
              <a:solidFill>
                <a:srgbClr val="333333"/>
              </a:solidFill>
              <a:effectLst/>
              <a:latin typeface="Montserrat" panose="00000500000000000000" pitchFamily="2" charset="-52"/>
            </a:endParaRPr>
          </a:p>
        </p:txBody>
      </p:sp>
      <p:sp>
        <p:nvSpPr>
          <p:cNvPr id="21" name="object 8"/>
          <p:cNvSpPr txBox="1"/>
          <p:nvPr/>
        </p:nvSpPr>
        <p:spPr>
          <a:xfrm>
            <a:off x="3369031" y="202210"/>
            <a:ext cx="7483189" cy="1023357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>
              <a:buFont typeface="Futura PT Demi" pitchFamily="34" charset="0"/>
              <a:buNone/>
            </a:pPr>
            <a:r>
              <a:rPr lang="ru-RU" sz="3200" b="1" dirty="0">
                <a:solidFill>
                  <a:srgbClr val="1B3B86"/>
                </a:solidFill>
                <a:latin typeface="+mj-lt"/>
              </a:rPr>
              <a:t>Ввод начальных остатков </a:t>
            </a:r>
            <a:br>
              <a:rPr lang="ru-RU" sz="3200" b="1" dirty="0">
                <a:solidFill>
                  <a:srgbClr val="1B3B86"/>
                </a:solidFill>
                <a:latin typeface="+mj-lt"/>
              </a:rPr>
            </a:br>
            <a:r>
              <a:rPr lang="ru-RU" sz="3200" b="1" dirty="0">
                <a:solidFill>
                  <a:srgbClr val="1B3B86"/>
                </a:solidFill>
                <a:latin typeface="+mj-lt"/>
              </a:rPr>
              <a:t>ГИИС ДМДК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249" y="-192666"/>
            <a:ext cx="1600009" cy="160000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F85AA23-D8AD-43BA-950F-65AA0D87FD76}"/>
              </a:ext>
            </a:extLst>
          </p:cNvPr>
          <p:cNvSpPr txBox="1"/>
          <p:nvPr/>
        </p:nvSpPr>
        <p:spPr>
          <a:xfrm>
            <a:off x="3360403" y="1620443"/>
            <a:ext cx="7483189" cy="661976"/>
          </a:xfrm>
          <a:prstGeom prst="rect">
            <a:avLst/>
          </a:prstGeom>
          <a:noFill/>
          <a:ln w="317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Montserrat" panose="00000500000000000000" pitchFamily="2" charset="-52"/>
                <a:ea typeface="Calibri" panose="020F0502020204030204" pitchFamily="34" charset="0"/>
                <a:cs typeface="Lato Black" panose="020F0A02020204030203" pitchFamily="34" charset="0"/>
              </a:rPr>
              <a:t>После получения агрегированных остатков следует сохранить данные: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5E1B59A1-C597-4645-968B-EB7810C2937A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360404" y="3495385"/>
            <a:ext cx="7617200" cy="2319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568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>
            <a:extLst>
              <a:ext uri="{FF2B5EF4-FFF2-40B4-BE49-F238E27FC236}">
                <a16:creationId xmlns="" xmlns:a16="http://schemas.microsoft.com/office/drawing/2014/main" id="{7D69EB33-78CA-47B7-8FAC-7764FBAE42E4}"/>
              </a:ext>
            </a:extLst>
          </p:cNvPr>
          <p:cNvSpPr/>
          <p:nvPr/>
        </p:nvSpPr>
        <p:spPr>
          <a:xfrm>
            <a:off x="5186868" y="2294511"/>
            <a:ext cx="411022" cy="411022"/>
          </a:xfrm>
          <a:prstGeom prst="ellipse">
            <a:avLst/>
          </a:prstGeom>
          <a:solidFill>
            <a:srgbClr val="38BB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>
            <a:extLst>
              <a:ext uri="{FF2B5EF4-FFF2-40B4-BE49-F238E27FC236}">
                <a16:creationId xmlns="" xmlns:a16="http://schemas.microsoft.com/office/drawing/2014/main" id="{E6DB2678-FD97-4614-B0A7-587A26395881}"/>
              </a:ext>
            </a:extLst>
          </p:cNvPr>
          <p:cNvSpPr/>
          <p:nvPr/>
        </p:nvSpPr>
        <p:spPr>
          <a:xfrm>
            <a:off x="2656597" y="2670049"/>
            <a:ext cx="411022" cy="411022"/>
          </a:xfrm>
          <a:prstGeom prst="ellipse">
            <a:avLst/>
          </a:prstGeom>
          <a:solidFill>
            <a:srgbClr val="38BB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>
            <a:extLst>
              <a:ext uri="{FF2B5EF4-FFF2-40B4-BE49-F238E27FC236}">
                <a16:creationId xmlns="" xmlns:a16="http://schemas.microsoft.com/office/drawing/2014/main" id="{8B00999D-A38B-4595-8DC1-EE9FCB8EBF93}"/>
              </a:ext>
            </a:extLst>
          </p:cNvPr>
          <p:cNvSpPr/>
          <p:nvPr/>
        </p:nvSpPr>
        <p:spPr>
          <a:xfrm>
            <a:off x="2439192" y="4628648"/>
            <a:ext cx="411022" cy="411022"/>
          </a:xfrm>
          <a:prstGeom prst="ellipse">
            <a:avLst/>
          </a:prstGeom>
          <a:solidFill>
            <a:srgbClr val="38BB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>
            <a:extLst>
              <a:ext uri="{FF2B5EF4-FFF2-40B4-BE49-F238E27FC236}">
                <a16:creationId xmlns="" xmlns:a16="http://schemas.microsoft.com/office/drawing/2014/main" id="{B3C61D16-6FE6-46FF-B673-290A3B5D1B4E}"/>
              </a:ext>
            </a:extLst>
          </p:cNvPr>
          <p:cNvSpPr/>
          <p:nvPr/>
        </p:nvSpPr>
        <p:spPr>
          <a:xfrm>
            <a:off x="2314146" y="6337700"/>
            <a:ext cx="411022" cy="411022"/>
          </a:xfrm>
          <a:prstGeom prst="ellipse">
            <a:avLst/>
          </a:prstGeom>
          <a:solidFill>
            <a:srgbClr val="38BB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extLst>
              <a:ext uri="{FF2B5EF4-FFF2-40B4-BE49-F238E27FC236}">
                <a16:creationId xmlns="" xmlns:a16="http://schemas.microsoft.com/office/drawing/2014/main" id="{F5C4F7AF-12C1-472B-A924-E0DD3BC044CC}"/>
              </a:ext>
            </a:extLst>
          </p:cNvPr>
          <p:cNvSpPr/>
          <p:nvPr/>
        </p:nvSpPr>
        <p:spPr>
          <a:xfrm>
            <a:off x="8346628" y="2294511"/>
            <a:ext cx="411022" cy="411022"/>
          </a:xfrm>
          <a:prstGeom prst="ellipse">
            <a:avLst/>
          </a:prstGeom>
          <a:solidFill>
            <a:srgbClr val="38BB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F85AA23-D8AD-43BA-950F-65AA0D87FD76}"/>
              </a:ext>
            </a:extLst>
          </p:cNvPr>
          <p:cNvSpPr txBox="1"/>
          <p:nvPr/>
        </p:nvSpPr>
        <p:spPr>
          <a:xfrm>
            <a:off x="3360403" y="1620443"/>
            <a:ext cx="7483189" cy="1067023"/>
          </a:xfrm>
          <a:prstGeom prst="rect">
            <a:avLst/>
          </a:prstGeom>
          <a:noFill/>
          <a:ln w="317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Montserrat" panose="00000500000000000000" pitchFamily="2" charset="-52"/>
                <a:ea typeface="Calibri" panose="020F0502020204030204" pitchFamily="34" charset="0"/>
                <a:cs typeface="Lato Black" panose="020F0A02020204030203" pitchFamily="34" charset="0"/>
              </a:rPr>
              <a:t>Ввод данных в ГИИС ДМДК осуществляется через личный кабинет </a:t>
            </a:r>
            <a:r>
              <a:rPr lang="ru-RU" b="1" dirty="0">
                <a:effectLst/>
                <a:latin typeface="Montserrat" panose="00000500000000000000" pitchFamily="2" charset="-52"/>
                <a:ea typeface="Calibri" panose="020F0502020204030204" pitchFamily="34" charset="0"/>
                <a:cs typeface="Lato Black" panose="020F0A02020204030203" pitchFamily="34" charset="0"/>
                <a:hlinkClick r:id="rId2"/>
              </a:rPr>
              <a:t>https://lk.dmdk.ru/</a:t>
            </a:r>
            <a:endParaRPr lang="ru-RU" b="1" dirty="0">
              <a:effectLst/>
              <a:latin typeface="Montserrat" panose="00000500000000000000" pitchFamily="2" charset="-52"/>
              <a:ea typeface="Calibri" panose="020F0502020204030204" pitchFamily="34" charset="0"/>
              <a:cs typeface="Lato Black" panose="020F0A0202020403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b="1" dirty="0">
              <a:effectLst/>
              <a:latin typeface="Montserrat" panose="00000500000000000000" pitchFamily="2" charset="-52"/>
              <a:ea typeface="Calibri" panose="020F0502020204030204" pitchFamily="34" charset="0"/>
              <a:cs typeface="Lato Black" panose="020F0A02020204030203" pitchFamily="34" charset="0"/>
            </a:endParaRPr>
          </a:p>
        </p:txBody>
      </p:sp>
      <p:grpSp>
        <p:nvGrpSpPr>
          <p:cNvPr id="25" name="Группа 24">
            <a:extLst>
              <a:ext uri="{FF2B5EF4-FFF2-40B4-BE49-F238E27FC236}">
                <a16:creationId xmlns="" xmlns:a16="http://schemas.microsoft.com/office/drawing/2014/main" id="{7C2E6653-85AF-4F68-9A4E-B36D5195DBAA}"/>
              </a:ext>
            </a:extLst>
          </p:cNvPr>
          <p:cNvGrpSpPr/>
          <p:nvPr/>
        </p:nvGrpSpPr>
        <p:grpSpPr>
          <a:xfrm>
            <a:off x="2725168" y="2780522"/>
            <a:ext cx="8070523" cy="3802502"/>
            <a:chOff x="2725168" y="2461354"/>
            <a:chExt cx="8070523" cy="3802502"/>
          </a:xfrm>
        </p:grpSpPr>
        <p:pic>
          <p:nvPicPr>
            <p:cNvPr id="26" name="Рисунок 25">
              <a:extLst>
                <a:ext uri="{FF2B5EF4-FFF2-40B4-BE49-F238E27FC236}">
                  <a16:creationId xmlns="" xmlns:a16="http://schemas.microsoft.com/office/drawing/2014/main" id="{6029B7AA-18DD-4409-803D-522BCBA75FC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85498" y="2886417"/>
              <a:ext cx="7110193" cy="3215458"/>
            </a:xfrm>
            <a:prstGeom prst="rect">
              <a:avLst/>
            </a:prstGeom>
            <a:ln w="38100">
              <a:solidFill>
                <a:srgbClr val="FFED00"/>
              </a:solidFill>
            </a:ln>
          </p:spPr>
        </p:pic>
        <p:cxnSp>
          <p:nvCxnSpPr>
            <p:cNvPr id="27" name="Прямая со стрелкой 26">
              <a:extLst>
                <a:ext uri="{FF2B5EF4-FFF2-40B4-BE49-F238E27FC236}">
                  <a16:creationId xmlns="" xmlns:a16="http://schemas.microsoft.com/office/drawing/2014/main" id="{9515EE11-37DC-4C85-BF0C-F0D221933663}"/>
                </a:ext>
              </a:extLst>
            </p:cNvPr>
            <p:cNvCxnSpPr/>
            <p:nvPr/>
          </p:nvCxnSpPr>
          <p:spPr>
            <a:xfrm flipV="1">
              <a:off x="2725168" y="5410416"/>
              <a:ext cx="1694432" cy="853440"/>
            </a:xfrm>
            <a:prstGeom prst="straightConnector1">
              <a:avLst/>
            </a:prstGeom>
            <a:ln w="15875">
              <a:solidFill>
                <a:schemeClr val="accent2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>
              <a:extLst>
                <a:ext uri="{FF2B5EF4-FFF2-40B4-BE49-F238E27FC236}">
                  <a16:creationId xmlns="" xmlns:a16="http://schemas.microsoft.com/office/drawing/2014/main" id="{C7BD1599-0FEA-4AE3-994F-F0C209207AEF}"/>
                </a:ext>
              </a:extLst>
            </p:cNvPr>
            <p:cNvCxnSpPr/>
            <p:nvPr/>
          </p:nvCxnSpPr>
          <p:spPr>
            <a:xfrm>
              <a:off x="5379837" y="2461354"/>
              <a:ext cx="12542" cy="1524749"/>
            </a:xfrm>
            <a:prstGeom prst="straightConnector1">
              <a:avLst/>
            </a:prstGeom>
            <a:ln w="15875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 стрелкой 28">
              <a:extLst>
                <a:ext uri="{FF2B5EF4-FFF2-40B4-BE49-F238E27FC236}">
                  <a16:creationId xmlns="" xmlns:a16="http://schemas.microsoft.com/office/drawing/2014/main" id="{01DD2C31-A114-4BD8-9816-A74EB81841BB}"/>
                </a:ext>
              </a:extLst>
            </p:cNvPr>
            <p:cNvCxnSpPr/>
            <p:nvPr/>
          </p:nvCxnSpPr>
          <p:spPr>
            <a:xfrm flipH="1">
              <a:off x="8552139" y="2543383"/>
              <a:ext cx="7778" cy="1480954"/>
            </a:xfrm>
            <a:prstGeom prst="straightConnector1">
              <a:avLst/>
            </a:prstGeom>
            <a:ln w="15875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>
              <a:extLst>
                <a:ext uri="{FF2B5EF4-FFF2-40B4-BE49-F238E27FC236}">
                  <a16:creationId xmlns="" xmlns:a16="http://schemas.microsoft.com/office/drawing/2014/main" id="{C276DBD4-162F-4DAD-95C8-6AD8C68582E1}"/>
                </a:ext>
              </a:extLst>
            </p:cNvPr>
            <p:cNvCxnSpPr/>
            <p:nvPr/>
          </p:nvCxnSpPr>
          <p:spPr>
            <a:xfrm>
              <a:off x="2890637" y="4626183"/>
              <a:ext cx="1363822" cy="22994"/>
            </a:xfrm>
            <a:prstGeom prst="straightConnector1">
              <a:avLst/>
            </a:prstGeom>
            <a:ln w="15875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 стрелкой 35">
              <a:extLst>
                <a:ext uri="{FF2B5EF4-FFF2-40B4-BE49-F238E27FC236}">
                  <a16:creationId xmlns="" xmlns:a16="http://schemas.microsoft.com/office/drawing/2014/main" id="{482FB918-CBF9-46E4-938B-E6AD1A2FE326}"/>
                </a:ext>
              </a:extLst>
            </p:cNvPr>
            <p:cNvCxnSpPr/>
            <p:nvPr/>
          </p:nvCxnSpPr>
          <p:spPr>
            <a:xfrm flipV="1">
              <a:off x="2725168" y="5431628"/>
              <a:ext cx="3083154" cy="832228"/>
            </a:xfrm>
            <a:prstGeom prst="straightConnector1">
              <a:avLst/>
            </a:prstGeom>
            <a:ln w="15875">
              <a:solidFill>
                <a:schemeClr val="accent2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 стрелкой 36">
              <a:extLst>
                <a:ext uri="{FF2B5EF4-FFF2-40B4-BE49-F238E27FC236}">
                  <a16:creationId xmlns="" xmlns:a16="http://schemas.microsoft.com/office/drawing/2014/main" id="{309A3CF6-4DD4-48BD-B173-A19FD28C2667}"/>
                </a:ext>
              </a:extLst>
            </p:cNvPr>
            <p:cNvCxnSpPr/>
            <p:nvPr/>
          </p:nvCxnSpPr>
          <p:spPr>
            <a:xfrm flipV="1">
              <a:off x="2725168" y="5403085"/>
              <a:ext cx="4170388" cy="860771"/>
            </a:xfrm>
            <a:prstGeom prst="straightConnector1">
              <a:avLst/>
            </a:prstGeom>
            <a:ln w="15875">
              <a:solidFill>
                <a:schemeClr val="accent2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 стрелкой 37">
              <a:extLst>
                <a:ext uri="{FF2B5EF4-FFF2-40B4-BE49-F238E27FC236}">
                  <a16:creationId xmlns="" xmlns:a16="http://schemas.microsoft.com/office/drawing/2014/main" id="{A7D99FAD-1CEE-45F4-902D-7884BA753A62}"/>
                </a:ext>
              </a:extLst>
            </p:cNvPr>
            <p:cNvCxnSpPr/>
            <p:nvPr/>
          </p:nvCxnSpPr>
          <p:spPr>
            <a:xfrm flipV="1">
              <a:off x="2725168" y="5431628"/>
              <a:ext cx="5473952" cy="832228"/>
            </a:xfrm>
            <a:prstGeom prst="straightConnector1">
              <a:avLst/>
            </a:prstGeom>
            <a:ln w="15875">
              <a:solidFill>
                <a:schemeClr val="accent2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 стрелкой 38">
              <a:extLst>
                <a:ext uri="{FF2B5EF4-FFF2-40B4-BE49-F238E27FC236}">
                  <a16:creationId xmlns="" xmlns:a16="http://schemas.microsoft.com/office/drawing/2014/main" id="{F584924E-3703-47DC-81CB-6E291FD962C8}"/>
                </a:ext>
              </a:extLst>
            </p:cNvPr>
            <p:cNvCxnSpPr/>
            <p:nvPr/>
          </p:nvCxnSpPr>
          <p:spPr>
            <a:xfrm>
              <a:off x="3200400" y="2886417"/>
              <a:ext cx="1054059" cy="1099686"/>
            </a:xfrm>
            <a:prstGeom prst="straightConnector1">
              <a:avLst/>
            </a:prstGeom>
            <a:ln w="15875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object 8"/>
          <p:cNvSpPr txBox="1"/>
          <p:nvPr/>
        </p:nvSpPr>
        <p:spPr>
          <a:xfrm>
            <a:off x="3369031" y="202210"/>
            <a:ext cx="7483189" cy="1023357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>
              <a:buFont typeface="Futura PT Demi" pitchFamily="34" charset="0"/>
              <a:buNone/>
            </a:pPr>
            <a:r>
              <a:rPr lang="ru-RU" sz="3200" b="1" dirty="0">
                <a:solidFill>
                  <a:srgbClr val="1B3B86"/>
                </a:solidFill>
                <a:latin typeface="+mj-lt"/>
              </a:rPr>
              <a:t>Ввод начальных остатков </a:t>
            </a:r>
            <a:br>
              <a:rPr lang="ru-RU" sz="3200" b="1" dirty="0">
                <a:solidFill>
                  <a:srgbClr val="1B3B86"/>
                </a:solidFill>
                <a:latin typeface="+mj-lt"/>
              </a:rPr>
            </a:br>
            <a:r>
              <a:rPr lang="ru-RU" sz="3200" b="1" dirty="0">
                <a:solidFill>
                  <a:srgbClr val="1B3B86"/>
                </a:solidFill>
                <a:latin typeface="+mj-lt"/>
              </a:rPr>
              <a:t>ГИИС ДМДК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249" y="-192666"/>
            <a:ext cx="1600009" cy="1600009"/>
          </a:xfrm>
          <a:prstGeom prst="rect">
            <a:avLst/>
          </a:prstGeom>
        </p:spPr>
      </p:pic>
      <p:sp>
        <p:nvSpPr>
          <p:cNvPr id="44" name="Прямоугольник 43">
            <a:extLst>
              <a:ext uri="{FF2B5EF4-FFF2-40B4-BE49-F238E27FC236}">
                <a16:creationId xmlns="" xmlns:a16="http://schemas.microsoft.com/office/drawing/2014/main" id="{3B66197F-A19C-4283-AFD9-BC7A9C5BA092}"/>
              </a:ext>
            </a:extLst>
          </p:cNvPr>
          <p:cNvSpPr/>
          <p:nvPr/>
        </p:nvSpPr>
        <p:spPr>
          <a:xfrm>
            <a:off x="2725168" y="2674272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45" name="Прямоугольник 44">
            <a:extLst>
              <a:ext uri="{FF2B5EF4-FFF2-40B4-BE49-F238E27FC236}">
                <a16:creationId xmlns="" xmlns:a16="http://schemas.microsoft.com/office/drawing/2014/main" id="{3C7A6E1F-4286-496D-AF63-21E8D638B43F}"/>
              </a:ext>
            </a:extLst>
          </p:cNvPr>
          <p:cNvSpPr/>
          <p:nvPr/>
        </p:nvSpPr>
        <p:spPr>
          <a:xfrm>
            <a:off x="5235926" y="2300717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46" name="Прямоугольник 45">
            <a:extLst>
              <a:ext uri="{FF2B5EF4-FFF2-40B4-BE49-F238E27FC236}">
                <a16:creationId xmlns="" xmlns:a16="http://schemas.microsoft.com/office/drawing/2014/main" id="{56838329-AE38-451E-AA86-D6B691FA58AD}"/>
              </a:ext>
            </a:extLst>
          </p:cNvPr>
          <p:cNvSpPr/>
          <p:nvPr/>
        </p:nvSpPr>
        <p:spPr>
          <a:xfrm>
            <a:off x="8403464" y="2321702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47" name="Прямоугольник 46">
            <a:extLst>
              <a:ext uri="{FF2B5EF4-FFF2-40B4-BE49-F238E27FC236}">
                <a16:creationId xmlns="" xmlns:a16="http://schemas.microsoft.com/office/drawing/2014/main" id="{33BD196E-FF89-43F8-99CD-4134FB6C4CD0}"/>
              </a:ext>
            </a:extLst>
          </p:cNvPr>
          <p:cNvSpPr/>
          <p:nvPr/>
        </p:nvSpPr>
        <p:spPr>
          <a:xfrm>
            <a:off x="2484770" y="4639617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48" name="Прямоугольник 47">
            <a:extLst>
              <a:ext uri="{FF2B5EF4-FFF2-40B4-BE49-F238E27FC236}">
                <a16:creationId xmlns="" xmlns:a16="http://schemas.microsoft.com/office/drawing/2014/main" id="{577C1B4D-5930-4802-B456-A2EBCEB0C6BE}"/>
              </a:ext>
            </a:extLst>
          </p:cNvPr>
          <p:cNvSpPr/>
          <p:nvPr/>
        </p:nvSpPr>
        <p:spPr>
          <a:xfrm>
            <a:off x="2371298" y="633770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8699792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Другая 3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38BBF0"/>
      </a:hlink>
      <a:folHlink>
        <a:srgbClr val="99CC00"/>
      </a:folHlink>
    </a:clrScheme>
    <a:fontScheme name="Другая 25">
      <a:majorFont>
        <a:latin typeface="Montserrat Bold"/>
        <a:ea typeface=""/>
        <a:cs typeface=""/>
      </a:majorFont>
      <a:minorFont>
        <a:latin typeface="Montserra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Тема1" id="{F4571316-4D05-48E8-9D81-424497D57AB6}" vid="{BD072A91-014F-453B-8047-BB445854EEBC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3329</TotalTime>
  <Words>447</Words>
  <Application>Microsoft Office PowerPoint</Application>
  <PresentationFormat>Широкоэкранный</PresentationFormat>
  <Paragraphs>70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3" baseType="lpstr">
      <vt:lpstr>Arial</vt:lpstr>
      <vt:lpstr>Calibri</vt:lpstr>
      <vt:lpstr>Century Gothic</vt:lpstr>
      <vt:lpstr>Futura PT Demi</vt:lpstr>
      <vt:lpstr>Lato Black</vt:lpstr>
      <vt:lpstr>Lato Regular</vt:lpstr>
      <vt:lpstr>Montserrat</vt:lpstr>
      <vt:lpstr>Montserrat Bold</vt:lpstr>
      <vt:lpstr>Wingdings</vt:lpstr>
      <vt:lpstr>Тема1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Bardina Anna</cp:lastModifiedBy>
  <cp:revision>204</cp:revision>
  <dcterms:created xsi:type="dcterms:W3CDTF">2019-01-09T10:22:36Z</dcterms:created>
  <dcterms:modified xsi:type="dcterms:W3CDTF">2022-01-13T14:34:31Z</dcterms:modified>
</cp:coreProperties>
</file>